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257" r:id="rId3"/>
    <p:sldId id="283" r:id="rId4"/>
    <p:sldId id="339" r:id="rId5"/>
    <p:sldId id="319" r:id="rId6"/>
    <p:sldId id="345" r:id="rId7"/>
    <p:sldId id="323" r:id="rId8"/>
    <p:sldId id="343" r:id="rId9"/>
    <p:sldId id="344" r:id="rId10"/>
    <p:sldId id="340" r:id="rId11"/>
    <p:sldId id="284" r:id="rId12"/>
    <p:sldId id="332" r:id="rId13"/>
    <p:sldId id="326" r:id="rId14"/>
    <p:sldId id="335" r:id="rId15"/>
    <p:sldId id="312" r:id="rId16"/>
    <p:sldId id="321" r:id="rId17"/>
    <p:sldId id="325" r:id="rId18"/>
    <p:sldId id="330" r:id="rId19"/>
    <p:sldId id="331" r:id="rId20"/>
    <p:sldId id="341" r:id="rId21"/>
    <p:sldId id="342" r:id="rId22"/>
    <p:sldId id="328" r:id="rId23"/>
    <p:sldId id="337" r:id="rId24"/>
    <p:sldId id="334" r:id="rId25"/>
    <p:sldId id="320" r:id="rId26"/>
    <p:sldId id="324" r:id="rId27"/>
    <p:sldId id="322" r:id="rId28"/>
    <p:sldId id="327" r:id="rId29"/>
    <p:sldId id="336" r:id="rId30"/>
    <p:sldId id="26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722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52696" autoAdjust="0"/>
  </p:normalViewPr>
  <p:slideViewPr>
    <p:cSldViewPr>
      <p:cViewPr varScale="1">
        <p:scale>
          <a:sx n="34" d="100"/>
          <a:sy n="34" d="100"/>
        </p:scale>
        <p:origin x="-177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49E7B9-D898-43B0-B4B2-69EC92E90E43}" type="datetimeFigureOut">
              <a:rPr lang="en-US" smtClean="0"/>
              <a:pPr/>
              <a:t>11/17/2009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E25DA51-128B-458D-B469-824D0575C5EA}"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BFFF94-97B2-48EC-911E-527AD01EF67A}" type="datetimeFigureOut">
              <a:rPr lang="en-US" smtClean="0"/>
              <a:pPr/>
              <a:t>11/17/2009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46C732-F687-4D21-B311-47CCDE8F8EA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4" name="Slide Number Placeholder 3"/>
          <p:cNvSpPr>
            <a:spLocks noGrp="1"/>
          </p:cNvSpPr>
          <p:nvPr>
            <p:ph type="sldNum" sz="quarter" idx="5"/>
          </p:nvPr>
        </p:nvSpPr>
        <p:spPr/>
        <p:txBody>
          <a:bodyPr/>
          <a:lstStyle/>
          <a:p>
            <a:pPr>
              <a:defRPr/>
            </a:pPr>
            <a:fld id="{EDB85A48-3AFF-49F6-96A2-49BBDF67B810}" type="slidenum">
              <a:rPr lang="en-US" smtClean="0"/>
              <a:pPr>
                <a:defRPr/>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Best practice is to assign tables and indexes to storage areas with properly matched rows per block and cluster sizes.  This usually requires what may seem to be a large number of storage areas to be defined.</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Create a distinct storage area for:</a:t>
            </a:r>
          </a:p>
          <a:p>
            <a:pPr lvl="1">
              <a:buFont typeface="Arial" pitchFamily="34" charset="0"/>
              <a:buChar char="•"/>
            </a:pPr>
            <a:r>
              <a:rPr lang="en-US" sz="1200" kern="1200" dirty="0" smtClean="0">
                <a:solidFill>
                  <a:schemeClr val="tx1"/>
                </a:solidFill>
                <a:latin typeface="+mn-lt"/>
                <a:ea typeface="+mn-ea"/>
                <a:cs typeface="+mn-cs"/>
              </a:rPr>
              <a:t>Very large tables (tables larger than 1GB)</a:t>
            </a:r>
          </a:p>
          <a:p>
            <a:pPr lvl="1">
              <a:buFont typeface="Arial" pitchFamily="34" charset="0"/>
              <a:buChar char="•"/>
            </a:pPr>
            <a:r>
              <a:rPr lang="en-US" sz="1200" kern="1200" dirty="0" smtClean="0">
                <a:solidFill>
                  <a:schemeClr val="tx1"/>
                </a:solidFill>
                <a:latin typeface="+mn-lt"/>
                <a:ea typeface="+mn-ea"/>
                <a:cs typeface="+mn-cs"/>
              </a:rPr>
              <a:t>Very active tables (tables with IO rates consistently greater than 1000/sec)</a:t>
            </a:r>
          </a:p>
          <a:p>
            <a:pPr lvl="1">
              <a:buFont typeface="Arial" pitchFamily="34" charset="0"/>
              <a:buChar char="•"/>
            </a:pPr>
            <a:r>
              <a:rPr lang="en-US" sz="1200" kern="1200" dirty="0" smtClean="0">
                <a:solidFill>
                  <a:schemeClr val="tx1"/>
                </a:solidFill>
                <a:latin typeface="+mn-lt"/>
                <a:ea typeface="+mn-ea"/>
                <a:cs typeface="+mn-cs"/>
              </a:rPr>
              <a:t>Each group of tables needing a particular rows per block setting</a:t>
            </a:r>
          </a:p>
          <a:p>
            <a:pPr lvl="1">
              <a:buFont typeface="Arial" pitchFamily="34" charset="0"/>
              <a:buChar char="•"/>
            </a:pPr>
            <a:r>
              <a:rPr lang="en-US" sz="1200" kern="1200" dirty="0" smtClean="0">
                <a:solidFill>
                  <a:schemeClr val="tx1"/>
                </a:solidFill>
                <a:latin typeface="+mn-lt"/>
                <a:ea typeface="+mn-ea"/>
                <a:cs typeface="+mn-cs"/>
              </a:rPr>
              <a:t>Tables smaller than 256 blocks</a:t>
            </a:r>
          </a:p>
          <a:p>
            <a:pPr lvl="1">
              <a:buFont typeface="Arial" pitchFamily="34" charset="0"/>
              <a:buChar char="•"/>
            </a:pPr>
            <a:r>
              <a:rPr lang="en-US" sz="1200" kern="1200" dirty="0" smtClean="0">
                <a:solidFill>
                  <a:schemeClr val="tx1"/>
                </a:solidFill>
                <a:latin typeface="+mn-lt"/>
                <a:ea typeface="+mn-ea"/>
                <a:cs typeface="+mn-cs"/>
              </a:rPr>
              <a:t>Create discrete index storage areas that correspond to the data areas</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The easiest way to accomplish this is to start by first sorting tables by size and activity.  This will identify very large and very active tables.  Assign each of these to a dedicated storage area and determine the appropriate rows per block and cluster size for that area.</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Then group the remaining tables by their “ideal” rows per block (determined by examining their average record size from </a:t>
            </a:r>
            <a:r>
              <a:rPr lang="en-US" sz="1200" kern="1200" dirty="0" err="1" smtClean="0">
                <a:solidFill>
                  <a:schemeClr val="tx1"/>
                </a:solidFill>
                <a:latin typeface="+mn-lt"/>
                <a:ea typeface="+mn-ea"/>
                <a:cs typeface="+mn-cs"/>
              </a:rPr>
              <a:t>DBAnalys</a:t>
            </a:r>
            <a:r>
              <a:rPr lang="en-US" sz="1200" kern="1200" dirty="0" smtClean="0">
                <a:solidFill>
                  <a:schemeClr val="tx1"/>
                </a:solidFill>
                <a:latin typeface="+mn-lt"/>
                <a:ea typeface="+mn-ea"/>
                <a:cs typeface="+mn-cs"/>
              </a:rPr>
              <a:t> with consideration given to knowledge of how the table is used over time).</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Sort the tables within the rows per block grouping by size and assign any tables whose total size would require is less than 256 blocks into another group.  The tables requiring more than 256 blocks should be assign to a storage area with a cluster size of 512.  The smaller tables should be assigned to an area with a cluster size of 8.</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Create one or more index areas corresponding to each of these data areas.  You might create multiple index areas for a single data area if there are multiple very active indexes associated with the data.  Or if the index vary dramatically in size so that two different cluster sizes might be indicated.</a:t>
            </a:r>
          </a:p>
        </p:txBody>
      </p:sp>
      <p:sp>
        <p:nvSpPr>
          <p:cNvPr id="4" name="Slide Number Placeholder 3"/>
          <p:cNvSpPr>
            <a:spLocks noGrp="1"/>
          </p:cNvSpPr>
          <p:nvPr>
            <p:ph type="sldNum" sz="quarter" idx="10"/>
          </p:nvPr>
        </p:nvSpPr>
        <p:spPr/>
        <p:txBody>
          <a:bodyPr/>
          <a:lstStyle/>
          <a:p>
            <a:fld id="{0246C732-F687-4D21-B311-47CCDE8F8EA1}"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Possible segue to </a:t>
            </a:r>
            <a:r>
              <a:rPr lang="en-US" dirty="0" err="1" smtClean="0"/>
              <a:t>ProTop</a:t>
            </a:r>
            <a:r>
              <a:rPr lang="en-US" dirty="0" smtClean="0"/>
              <a:t> demo…</a:t>
            </a:r>
            <a:endParaRPr lang="en-US" dirty="0"/>
          </a:p>
        </p:txBody>
      </p:sp>
      <p:sp>
        <p:nvSpPr>
          <p:cNvPr id="4" name="Slide Number Placeholder 3"/>
          <p:cNvSpPr>
            <a:spLocks noGrp="1"/>
          </p:cNvSpPr>
          <p:nvPr>
            <p:ph type="sldNum" sz="quarter" idx="10"/>
          </p:nvPr>
        </p:nvSpPr>
        <p:spPr/>
        <p:txBody>
          <a:bodyPr/>
          <a:lstStyle/>
          <a:p>
            <a:fld id="{0246C732-F687-4D21-B311-47CCDE8F8EA1}"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kern="1200" dirty="0" smtClean="0">
                <a:solidFill>
                  <a:schemeClr val="tx1"/>
                </a:solidFill>
                <a:latin typeface="+mn-lt"/>
                <a:ea typeface="+mn-ea"/>
                <a:cs typeface="+mn-cs"/>
              </a:rPr>
              <a:t>There are those who would say</a:t>
            </a:r>
            <a:r>
              <a:rPr lang="en-US" sz="1200" kern="1200" baseline="0" dirty="0" smtClean="0">
                <a:solidFill>
                  <a:schemeClr val="tx1"/>
                </a:solidFill>
                <a:latin typeface="+mn-lt"/>
                <a:ea typeface="+mn-ea"/>
                <a:cs typeface="+mn-cs"/>
              </a:rPr>
              <a:t> “except for windows”.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Current max block size is 8k.  We </a:t>
            </a:r>
            <a:r>
              <a:rPr lang="en-US" sz="1200" b="1" kern="1200" baseline="0" dirty="0" smtClean="0">
                <a:solidFill>
                  <a:schemeClr val="tx1"/>
                </a:solidFill>
                <a:latin typeface="+mn-lt"/>
                <a:ea typeface="+mn-ea"/>
                <a:cs typeface="+mn-cs"/>
              </a:rPr>
              <a:t>may</a:t>
            </a:r>
            <a:r>
              <a:rPr lang="en-US" sz="1200" b="0" kern="1200" baseline="0" dirty="0" smtClean="0">
                <a:solidFill>
                  <a:schemeClr val="tx1"/>
                </a:solidFill>
                <a:latin typeface="+mn-lt"/>
                <a:ea typeface="+mn-ea"/>
                <a:cs typeface="+mn-cs"/>
              </a:rPr>
              <a:t> see 16k or larger somewhere down the road – like v11 or v12.</a:t>
            </a:r>
            <a:endParaRPr lang="en-US" sz="1200" b="1"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Larger block sizes improve performance by reducing the number of IO operations.  This occurs because more records can be packed into one block than will fit into a single, smaller, block.  Furthermore more records can be can be packed into one larger block than two smaller blocks because the combined overhead of two smaller blocks is greater than that of the larger block and the excess space is combined more effectively.   Likewise larger blocks fill less frequently than either one or two smaller blocks thereby needing to be written less often.  Finally, larger blocks have a slight advantage in the buffer pool replacement process since they are somewhat more likely to contain data needed by future data references.</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Additionally slightly better compression of index values is obtained by having larger blocks available.</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In older releases of Progress there were several reasons why people sometimes preferred a smaller block:</a:t>
            </a:r>
          </a:p>
          <a:p>
            <a:r>
              <a:rPr lang="en-US" sz="1200" kern="1200" dirty="0" smtClean="0">
                <a:solidFill>
                  <a:schemeClr val="tx1"/>
                </a:solidFill>
                <a:latin typeface="+mn-lt"/>
                <a:ea typeface="+mn-ea"/>
                <a:cs typeface="+mn-cs"/>
              </a:rPr>
              <a:t> </a:t>
            </a:r>
          </a:p>
          <a:p>
            <a:pPr lvl="0"/>
            <a:r>
              <a:rPr lang="en-US" sz="1200" kern="1200" dirty="0" smtClean="0">
                <a:solidFill>
                  <a:schemeClr val="tx1"/>
                </a:solidFill>
                <a:latin typeface="+mn-lt"/>
                <a:ea typeface="+mn-ea"/>
                <a:cs typeface="+mn-cs"/>
              </a:rPr>
              <a:t>Too reduce record fragmentation (especially prior to </a:t>
            </a:r>
            <a:r>
              <a:rPr lang="en-US" sz="1200" kern="1200" dirty="0" err="1" smtClean="0">
                <a:solidFill>
                  <a:schemeClr val="tx1"/>
                </a:solidFill>
                <a:latin typeface="+mn-lt"/>
                <a:ea typeface="+mn-ea"/>
                <a:cs typeface="+mn-cs"/>
              </a:rPr>
              <a:t>OpenEdge</a:t>
            </a:r>
            <a:r>
              <a:rPr lang="en-US" sz="1200" kern="1200" dirty="0" smtClean="0">
                <a:solidFill>
                  <a:schemeClr val="tx1"/>
                </a:solidFill>
                <a:latin typeface="+mn-lt"/>
                <a:ea typeface="+mn-ea"/>
                <a:cs typeface="+mn-cs"/>
              </a:rPr>
              <a:t> 10.1) Progress suggested leaving very large amounts of free space in data blocks.  Using smaller blocks could, sometimes, decrease the amount of “wasted” space.</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Since 10.1A Progress automatically defragments records during forward processing whenever possible.  This greatly reduces the degree of potential fragmentation from tightly packing record blocks.</a:t>
            </a:r>
            <a:br>
              <a:rPr lang="en-US" sz="1200" kern="1200" dirty="0" smtClean="0">
                <a:solidFill>
                  <a:schemeClr val="tx1"/>
                </a:solidFill>
                <a:latin typeface="+mn-lt"/>
                <a:ea typeface="+mn-ea"/>
                <a:cs typeface="+mn-cs"/>
              </a:rPr>
            </a:br>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Matching the database block size to the OS and disk subsystem block size avoided the possibility of “torn pages”.  That is situation where a system crash might result in one half of a data block being written to disk and the other half being lost.  This “torn page” would then not be detected until much later when a user attempted to reconstruct the block.</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(Actual instances of this problem occurring have been very rare and, so far as we know, isolated to Linux systems.)</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Starting with </a:t>
            </a:r>
            <a:r>
              <a:rPr lang="en-US" sz="1200" kern="1200" dirty="0" err="1" smtClean="0">
                <a:solidFill>
                  <a:schemeClr val="tx1"/>
                </a:solidFill>
                <a:latin typeface="+mn-lt"/>
                <a:ea typeface="+mn-ea"/>
                <a:cs typeface="+mn-cs"/>
              </a:rPr>
              <a:t>OpenEdge</a:t>
            </a:r>
            <a:r>
              <a:rPr lang="en-US" sz="1200" kern="1200" dirty="0" smtClean="0">
                <a:solidFill>
                  <a:schemeClr val="tx1"/>
                </a:solidFill>
                <a:latin typeface="+mn-lt"/>
                <a:ea typeface="+mn-ea"/>
                <a:cs typeface="+mn-cs"/>
              </a:rPr>
              <a:t> 10.1C Progress has introduced several integrity checks into the database that detect these, and many similar, conditions and prevent the corruption from propagating.</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In summary – choosing an 8k block over a 4k block can reduce IO operations by 50% (or more), can have a significant impact on the time required to dump and load or rebuild indexes and is beneficial to OLTP performance as well.</a:t>
            </a:r>
          </a:p>
          <a:p>
            <a:endParaRPr lang="en-US" sz="800" dirty="0" smtClean="0">
              <a:latin typeface="Courier New" pitchFamily="49" charset="0"/>
              <a:cs typeface="Courier New" pitchFamily="49" charset="0"/>
            </a:endParaRPr>
          </a:p>
        </p:txBody>
      </p:sp>
      <p:sp>
        <p:nvSpPr>
          <p:cNvPr id="4" name="Slide Number Placeholder 3"/>
          <p:cNvSpPr>
            <a:spLocks noGrp="1"/>
          </p:cNvSpPr>
          <p:nvPr>
            <p:ph type="sldNum" sz="quarter" idx="10"/>
          </p:nvPr>
        </p:nvSpPr>
        <p:spPr/>
        <p:txBody>
          <a:bodyPr/>
          <a:lstStyle/>
          <a:p>
            <a:fld id="{0246C732-F687-4D21-B311-47CCDE8F8EA1}"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 want to make each and every IO operation count for as much as possible -- so you want to pack those records as tightly as is reasonable (without causing excessive record fragmentation) into each block.  So you want to choose a rows per block setting for the storage area that will support that.  You can get quite complex about calculating the ideal but, for starters, I suggest dividing the block size by the average record size plus 20 and using the next highest available rows per block as rough "rule of thumb",  Progress' semi-official suggestion (there is a white paper floating around out there) amounts to using the next </a:t>
            </a:r>
            <a:r>
              <a:rPr lang="en-US" i="1" dirty="0" smtClean="0"/>
              <a:t>lowest</a:t>
            </a:r>
            <a:r>
              <a:rPr lang="en-US" dirty="0" smtClean="0"/>
              <a:t> rows per block (in order to minimize the chances of fragmentation) but IMHO that is overly conservative in most cases.</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Along with choosing a larger block size choosing a more aggressive rows per block setting will result in more data being stored in less space.  This not only saves disk space but it also has a positive impact on the IO rate needed to do a given amount of work.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This approach works best with records whose actual size follows a Gaussian distribution (“normal curve”) around their mean size (obtained from </a:t>
            </a:r>
            <a:r>
              <a:rPr lang="en-US" sz="1200" kern="1200" dirty="0" err="1" smtClean="0">
                <a:solidFill>
                  <a:schemeClr val="tx1"/>
                </a:solidFill>
                <a:latin typeface="+mn-lt"/>
                <a:ea typeface="+mn-ea"/>
                <a:cs typeface="+mn-cs"/>
              </a:rPr>
              <a:t>proutil</a:t>
            </a:r>
            <a:r>
              <a:rPr lang="en-US" sz="1200" kern="1200" dirty="0" smtClean="0">
                <a:solidFill>
                  <a:schemeClr val="tx1"/>
                </a:solidFill>
                <a:latin typeface="+mn-lt"/>
                <a:ea typeface="+mn-ea"/>
                <a:cs typeface="+mn-cs"/>
              </a:rPr>
              <a:t> –C </a:t>
            </a:r>
            <a:r>
              <a:rPr lang="en-US" sz="1200" kern="1200" dirty="0" err="1" smtClean="0">
                <a:solidFill>
                  <a:schemeClr val="tx1"/>
                </a:solidFill>
                <a:latin typeface="+mn-lt"/>
                <a:ea typeface="+mn-ea"/>
                <a:cs typeface="+mn-cs"/>
              </a:rPr>
              <a:t>dbanalys</a:t>
            </a:r>
            <a:r>
              <a:rPr lang="en-US" sz="1200" kern="1200" dirty="0" smtClean="0">
                <a:solidFill>
                  <a:schemeClr val="tx1"/>
                </a:solidFill>
                <a:latin typeface="+mn-lt"/>
                <a:ea typeface="+mn-ea"/>
                <a:cs typeface="+mn-cs"/>
              </a:rPr>
              <a:t>) and which do not grow frequently after they are created.  (Tables containing “notes” fields are often exceptions to the calculation above.)</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Indexes should always be assigned to a storage area whose rows per block is set to 1.  </a:t>
            </a:r>
            <a:r>
              <a:rPr lang="en-US" sz="1200" b="1" kern="1200" dirty="0" smtClean="0">
                <a:solidFill>
                  <a:schemeClr val="tx1"/>
                </a:solidFill>
                <a:latin typeface="+mn-lt"/>
                <a:ea typeface="+mn-ea"/>
                <a:cs typeface="+mn-cs"/>
              </a:rPr>
              <a:t>So long as you never make a mistake and put data in that area </a:t>
            </a:r>
            <a:r>
              <a:rPr lang="en-US" sz="1200" b="1" kern="1200" dirty="0" smtClean="0">
                <a:solidFill>
                  <a:schemeClr val="tx1"/>
                </a:solidFill>
                <a:latin typeface="+mn-lt"/>
                <a:ea typeface="+mn-ea"/>
                <a:cs typeface="+mn-cs"/>
                <a:sym typeface="Wingdings" pitchFamily="2" charset="2"/>
              </a:rPr>
              <a:t></a:t>
            </a:r>
            <a:endParaRPr lang="en-US" sz="1200" b="0" kern="1200" dirty="0" smtClean="0">
              <a:solidFill>
                <a:schemeClr val="tx1"/>
              </a:solidFill>
              <a:latin typeface="+mn-lt"/>
              <a:ea typeface="+mn-ea"/>
              <a:cs typeface="+mn-cs"/>
              <a:sym typeface="Wingdings" pitchFamily="2" charset="2"/>
            </a:endParaRPr>
          </a:p>
          <a:p>
            <a:endParaRPr lang="en-US" sz="1200" b="0" kern="1200" dirty="0" smtClean="0">
              <a:solidFill>
                <a:schemeClr val="tx1"/>
              </a:solidFill>
              <a:latin typeface="+mn-lt"/>
              <a:ea typeface="+mn-ea"/>
              <a:cs typeface="+mn-cs"/>
              <a:sym typeface="Wingdings" pitchFamily="2" charset="2"/>
            </a:endParaRPr>
          </a:p>
          <a:p>
            <a:r>
              <a:rPr lang="en-US" sz="1200" b="0" kern="1200" dirty="0" smtClean="0">
                <a:solidFill>
                  <a:schemeClr val="tx1"/>
                </a:solidFill>
                <a:latin typeface="+mn-lt"/>
                <a:ea typeface="+mn-ea"/>
                <a:cs typeface="+mn-cs"/>
                <a:sym typeface="Wingdings" pitchFamily="2" charset="2"/>
              </a:rPr>
              <a:t>How does the application</a:t>
            </a:r>
            <a:r>
              <a:rPr lang="en-US" sz="1200" b="0" kern="1200" baseline="0" dirty="0" smtClean="0">
                <a:solidFill>
                  <a:schemeClr val="tx1"/>
                </a:solidFill>
                <a:latin typeface="+mn-lt"/>
                <a:ea typeface="+mn-ea"/>
                <a:cs typeface="+mn-cs"/>
                <a:sym typeface="Wingdings" pitchFamily="2" charset="2"/>
              </a:rPr>
              <a:t> create &amp; update records:</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sym typeface="Wingdings" pitchFamily="2" charset="2"/>
              </a:rPr>
              <a:t>Create a fully formed record in a single TRX and then only rarely change its size?</a:t>
            </a:r>
            <a:endParaRPr lang="en-US" sz="1200" kern="1200" dirty="0" smtClean="0">
              <a:solidFill>
                <a:schemeClr val="tx1"/>
              </a:solidFill>
              <a:latin typeface="+mn-lt"/>
              <a:ea typeface="+mn-ea"/>
              <a:cs typeface="+mn-cs"/>
            </a:endParaRPr>
          </a:p>
          <a:p>
            <a:pPr lvl="1">
              <a:buFont typeface="Arial" pitchFamily="34" charset="0"/>
              <a:buChar char="•"/>
            </a:pPr>
            <a:r>
              <a:rPr lang="en-US" sz="1200" b="0" kern="1200" baseline="0" dirty="0" smtClean="0">
                <a:solidFill>
                  <a:schemeClr val="tx1"/>
                </a:solidFill>
                <a:latin typeface="+mn-lt"/>
                <a:ea typeface="+mn-ea"/>
                <a:cs typeface="+mn-cs"/>
                <a:sym typeface="Wingdings" pitchFamily="2" charset="2"/>
              </a:rPr>
              <a:t>Create a template in 1 TRX and then flesh it out over time?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baseline="0" dirty="0" smtClean="0">
                <a:solidFill>
                  <a:schemeClr val="tx1"/>
                </a:solidFill>
                <a:latin typeface="+mn-lt"/>
                <a:ea typeface="+mn-ea"/>
                <a:cs typeface="+mn-cs"/>
                <a:sym typeface="Wingdings" pitchFamily="2" charset="2"/>
              </a:rPr>
              <a:t>(There can be more than 1 style simultaneously active…)</a:t>
            </a:r>
          </a:p>
          <a:p>
            <a:endParaRPr lang="en-US" sz="1200" b="0" kern="1200" baseline="0" dirty="0" smtClean="0">
              <a:solidFill>
                <a:schemeClr val="tx1"/>
              </a:solidFill>
              <a:latin typeface="+mn-lt"/>
              <a:ea typeface="+mn-ea"/>
              <a:cs typeface="+mn-cs"/>
              <a:sym typeface="Wingdings" pitchFamily="2" charset="2"/>
            </a:endParaRPr>
          </a:p>
          <a:p>
            <a:r>
              <a:rPr lang="en-US" sz="1200" b="0" kern="1200" baseline="0" dirty="0" smtClean="0">
                <a:solidFill>
                  <a:schemeClr val="tx1"/>
                </a:solidFill>
                <a:latin typeface="+mn-lt"/>
                <a:ea typeface="+mn-ea"/>
                <a:cs typeface="+mn-cs"/>
                <a:sym typeface="Wingdings" pitchFamily="2" charset="2"/>
              </a:rPr>
              <a:t>How much concurrency is there in record creation &amp; updates?  </a:t>
            </a:r>
            <a:endParaRPr lang="en-US" sz="800" dirty="0" smtClean="0">
              <a:latin typeface="Courier New" pitchFamily="49" charset="0"/>
              <a:cs typeface="Courier New" pitchFamily="49" charset="0"/>
            </a:endParaRPr>
          </a:p>
        </p:txBody>
      </p:sp>
      <p:sp>
        <p:nvSpPr>
          <p:cNvPr id="4" name="Slide Number Placeholder 3"/>
          <p:cNvSpPr>
            <a:spLocks noGrp="1"/>
          </p:cNvSpPr>
          <p:nvPr>
            <p:ph type="sldNum" sz="quarter" idx="10"/>
          </p:nvPr>
        </p:nvSpPr>
        <p:spPr/>
        <p:txBody>
          <a:bodyPr/>
          <a:lstStyle/>
          <a:p>
            <a:fld id="{0246C732-F687-4D21-B311-47CCDE8F8EA1}" type="slidenum">
              <a:rPr lang="en-US" smtClean="0"/>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a:buFont typeface="Arial" pitchFamily="34" charset="0"/>
              <a:buChar char="•"/>
            </a:pPr>
            <a:r>
              <a:rPr lang="en-US" sz="1200" b="0" kern="1200" dirty="0" smtClean="0">
                <a:solidFill>
                  <a:schemeClr val="tx1"/>
                </a:solidFill>
                <a:latin typeface="+mn-lt"/>
                <a:ea typeface="+mn-ea"/>
                <a:cs typeface="+mn-cs"/>
              </a:rPr>
              <a:t> Model</a:t>
            </a:r>
            <a:r>
              <a:rPr lang="en-US" sz="1200" b="0" kern="1200" baseline="0" dirty="0" smtClean="0">
                <a:solidFill>
                  <a:schemeClr val="tx1"/>
                </a:solidFill>
                <a:latin typeface="+mn-lt"/>
                <a:ea typeface="+mn-ea"/>
                <a:cs typeface="+mn-cs"/>
              </a:rPr>
              <a:t> assumes a Gaussian distribution of record sizes</a:t>
            </a:r>
          </a:p>
          <a:p>
            <a:pPr>
              <a:buFont typeface="Arial" pitchFamily="34" charset="0"/>
              <a:buChar char="•"/>
            </a:pPr>
            <a:r>
              <a:rPr lang="en-US" sz="1200" b="0" kern="1200" baseline="0" dirty="0" smtClean="0">
                <a:solidFill>
                  <a:schemeClr val="tx1"/>
                </a:solidFill>
                <a:latin typeface="+mn-lt"/>
                <a:ea typeface="+mn-ea"/>
                <a:cs typeface="+mn-cs"/>
              </a:rPr>
              <a:t> Tables which grow frequently after creation may fragment faster (i.e. “notes” tables)</a:t>
            </a:r>
          </a:p>
          <a:p>
            <a:pPr>
              <a:buFont typeface="Arial" pitchFamily="34" charset="0"/>
              <a:buChar char="•"/>
            </a:pPr>
            <a:r>
              <a:rPr lang="en-US" sz="1200" b="0" kern="1200" baseline="0" dirty="0" smtClean="0">
                <a:solidFill>
                  <a:schemeClr val="tx1"/>
                </a:solidFill>
                <a:latin typeface="+mn-lt"/>
                <a:ea typeface="+mn-ea"/>
                <a:cs typeface="+mn-cs"/>
              </a:rPr>
              <a:t> Note the consequences of changing block size and forgetting to adjust RPB…</a:t>
            </a:r>
          </a:p>
          <a:p>
            <a:pPr>
              <a:buFont typeface="Arial" pitchFamily="34" charset="0"/>
              <a:buChar char="•"/>
            </a:pPr>
            <a:r>
              <a:rPr lang="en-US" sz="1200" b="0" kern="1200" baseline="0" dirty="0" smtClean="0">
                <a:solidFill>
                  <a:schemeClr val="tx1"/>
                </a:solidFill>
                <a:latin typeface="+mn-lt"/>
                <a:ea typeface="+mn-ea"/>
                <a:cs typeface="+mn-cs"/>
              </a:rPr>
              <a:t> Or just setting it way too low…</a:t>
            </a:r>
          </a:p>
          <a:p>
            <a:pPr>
              <a:buFont typeface="Arial" pitchFamily="34" charset="0"/>
              <a:buChar char="•"/>
            </a:pPr>
            <a:endParaRPr lang="en-US" sz="1200" b="0" kern="1200" baseline="0" dirty="0" smtClean="0">
              <a:solidFill>
                <a:schemeClr val="tx1"/>
              </a:solidFill>
              <a:latin typeface="+mn-lt"/>
              <a:ea typeface="+mn-ea"/>
              <a:cs typeface="+mn-cs"/>
            </a:endParaRPr>
          </a:p>
          <a:p>
            <a:pPr>
              <a:buFont typeface="Arial" pitchFamily="34" charset="0"/>
              <a:buNone/>
            </a:pPr>
            <a:r>
              <a:rPr lang="en-US" sz="1200" b="0" kern="1200" baseline="0" dirty="0" smtClean="0">
                <a:solidFill>
                  <a:schemeClr val="tx1"/>
                </a:solidFill>
                <a:latin typeface="+mn-lt"/>
                <a:ea typeface="+mn-ea"/>
                <a:cs typeface="+mn-cs"/>
              </a:rPr>
              <a:t>Actual average record size was ~220 </a:t>
            </a:r>
            <a:r>
              <a:rPr lang="en-US" sz="1200" b="0" kern="1200" baseline="0" dirty="0" smtClean="0">
                <a:solidFill>
                  <a:schemeClr val="tx1"/>
                </a:solidFill>
                <a:latin typeface="+mn-lt"/>
                <a:ea typeface="+mn-ea"/>
                <a:cs typeface="+mn-cs"/>
              </a:rPr>
              <a:t>bytes</a:t>
            </a:r>
            <a:endParaRPr lang="en-US" sz="1200" b="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246C732-F687-4D21-B311-47CCDE8F8EA1}" type="slidenum">
              <a:rPr lang="en-US" smtClean="0"/>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endParaRPr lang="en-US" sz="800" dirty="0" smtClean="0">
              <a:latin typeface="Courier New" pitchFamily="49" charset="0"/>
              <a:cs typeface="Courier New" pitchFamily="49" charset="0"/>
            </a:endParaRPr>
          </a:p>
        </p:txBody>
      </p:sp>
      <p:sp>
        <p:nvSpPr>
          <p:cNvPr id="4" name="Slide Number Placeholder 3"/>
          <p:cNvSpPr>
            <a:spLocks noGrp="1"/>
          </p:cNvSpPr>
          <p:nvPr>
            <p:ph type="sldNum" sz="quarter" idx="10"/>
          </p:nvPr>
        </p:nvSpPr>
        <p:spPr/>
        <p:txBody>
          <a:bodyPr/>
          <a:lstStyle/>
          <a:p>
            <a:fld id="{0246C732-F687-4D21-B311-47CCDE8F8EA1}" type="slidenum">
              <a:rPr lang="en-US" smtClean="0"/>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800" dirty="0" smtClean="0">
                <a:latin typeface="Courier New" pitchFamily="49" charset="0"/>
                <a:cs typeface="Courier New" pitchFamily="49" charset="0"/>
              </a:rPr>
              <a:t>You probably won’t have a</a:t>
            </a:r>
            <a:r>
              <a:rPr lang="en-US" sz="800" baseline="0" dirty="0" smtClean="0">
                <a:latin typeface="Courier New" pitchFamily="49" charset="0"/>
                <a:cs typeface="Courier New" pitchFamily="49" charset="0"/>
              </a:rPr>
              <a:t> problem with this -- but just in case…</a:t>
            </a:r>
          </a:p>
          <a:p>
            <a:endParaRPr lang="en-US" sz="800" baseline="0" dirty="0" smtClean="0">
              <a:latin typeface="Courier New" pitchFamily="49" charset="0"/>
              <a:cs typeface="Courier New" pitchFamily="49" charset="0"/>
            </a:endParaRPr>
          </a:p>
          <a:p>
            <a:r>
              <a:rPr lang="en-US" sz="800" baseline="0" dirty="0" smtClean="0">
                <a:latin typeface="Courier New" pitchFamily="49" charset="0"/>
                <a:cs typeface="Courier New" pitchFamily="49" charset="0"/>
              </a:rPr>
              <a:t>“Toss Limit” might be better thought of as “Toss Threshold”?</a:t>
            </a:r>
            <a:endParaRPr lang="en-US" sz="800" dirty="0" smtClean="0">
              <a:latin typeface="Courier New" pitchFamily="49" charset="0"/>
              <a:cs typeface="Courier New" pitchFamily="49" charset="0"/>
            </a:endParaRPr>
          </a:p>
        </p:txBody>
      </p:sp>
      <p:sp>
        <p:nvSpPr>
          <p:cNvPr id="4" name="Slide Number Placeholder 3"/>
          <p:cNvSpPr>
            <a:spLocks noGrp="1"/>
          </p:cNvSpPr>
          <p:nvPr>
            <p:ph type="sldNum" sz="quarter" idx="10"/>
          </p:nvPr>
        </p:nvSpPr>
        <p:spPr/>
        <p:txBody>
          <a:bodyPr/>
          <a:lstStyle/>
          <a:p>
            <a:fld id="{0246C732-F687-4D21-B311-47CCDE8F8EA1}" type="slidenum">
              <a:rPr lang="en-US" smtClean="0"/>
              <a:pPr/>
              <a:t>20</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800" baseline="0" dirty="0" smtClean="0">
                <a:latin typeface="Courier New" pitchFamily="49" charset="0"/>
                <a:cs typeface="Courier New" pitchFamily="49" charset="0"/>
              </a:rPr>
              <a:t>Case #1 is probably due to not correctly anticipating average record size.</a:t>
            </a:r>
          </a:p>
          <a:p>
            <a:endParaRPr lang="en-US" sz="800" baseline="0" dirty="0" smtClean="0">
              <a:latin typeface="Courier New" pitchFamily="49" charset="0"/>
              <a:cs typeface="Courier New" pitchFamily="49" charset="0"/>
            </a:endParaRPr>
          </a:p>
          <a:p>
            <a:r>
              <a:rPr lang="en-US" sz="800" baseline="0" dirty="0" smtClean="0">
                <a:latin typeface="Courier New" pitchFamily="49" charset="0"/>
                <a:cs typeface="Courier New" pitchFamily="49" charset="0"/>
              </a:rPr>
              <a:t>Case #2 is probably an issue if records are created “full sized” and the average record size is greater than toss.  This will cause the db to scan the RM chain looking for records with more then CREATE limit free space (all will pass).  But as blocks fill up they will be kept on the RM chain because the TOSS limit (threshold) hasn’t been violated and yet the records that you want to create won’t fit in the remaining space.  Eventually you stop scanning the RM chain and create a new block – but it takes a long time to get there and the cycle repeats.</a:t>
            </a:r>
          </a:p>
          <a:p>
            <a:endParaRPr lang="en-US" sz="800" baseline="0" dirty="0" smtClean="0">
              <a:latin typeface="Courier New" pitchFamily="49" charset="0"/>
              <a:cs typeface="Courier New" pitchFamily="49" charset="0"/>
            </a:endParaRPr>
          </a:p>
          <a:p>
            <a:r>
              <a:rPr lang="en-US" sz="800" baseline="0" dirty="0" smtClean="0">
                <a:latin typeface="Courier New" pitchFamily="49" charset="0"/>
                <a:cs typeface="Courier New" pitchFamily="49" charset="0"/>
              </a:rPr>
              <a:t>Case #3 &amp; #4 might be an issue with larger RPB settings and very small records.</a:t>
            </a:r>
            <a:endParaRPr lang="en-US" sz="800" dirty="0" smtClean="0">
              <a:latin typeface="Courier New" pitchFamily="49" charset="0"/>
              <a:cs typeface="Courier New" pitchFamily="49" charset="0"/>
            </a:endParaRPr>
          </a:p>
        </p:txBody>
      </p:sp>
      <p:sp>
        <p:nvSpPr>
          <p:cNvPr id="4" name="Slide Number Placeholder 3"/>
          <p:cNvSpPr>
            <a:spLocks noGrp="1"/>
          </p:cNvSpPr>
          <p:nvPr>
            <p:ph type="sldNum" sz="quarter" idx="10"/>
          </p:nvPr>
        </p:nvSpPr>
        <p:spPr/>
        <p:txBody>
          <a:bodyPr/>
          <a:lstStyle/>
          <a:p>
            <a:fld id="{0246C732-F687-4D21-B311-47CCDE8F8EA1}" type="slidenum">
              <a:rPr lang="en-US" smtClean="0"/>
              <a:pPr/>
              <a:t>21</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b="1" kern="1200" dirty="0" smtClean="0">
                <a:solidFill>
                  <a:schemeClr val="tx1"/>
                </a:solidFill>
                <a:latin typeface="+mn-lt"/>
                <a:ea typeface="+mn-ea"/>
                <a:cs typeface="+mn-cs"/>
              </a:rPr>
              <a:t>Use Appropriate Cluster Sizes</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Progress </a:t>
            </a:r>
            <a:r>
              <a:rPr lang="en-US" sz="1200" kern="1200" dirty="0" err="1" smtClean="0">
                <a:solidFill>
                  <a:schemeClr val="tx1"/>
                </a:solidFill>
                <a:latin typeface="+mn-lt"/>
                <a:ea typeface="+mn-ea"/>
                <a:cs typeface="+mn-cs"/>
              </a:rPr>
              <a:t>OpenEdge</a:t>
            </a:r>
            <a:r>
              <a:rPr lang="en-US" sz="1200" kern="1200" dirty="0" smtClean="0">
                <a:solidFill>
                  <a:schemeClr val="tx1"/>
                </a:solidFill>
                <a:latin typeface="+mn-lt"/>
                <a:ea typeface="+mn-ea"/>
                <a:cs typeface="+mn-cs"/>
              </a:rPr>
              <a:t> 10 supports </a:t>
            </a:r>
            <a:r>
              <a:rPr lang="en-US" sz="1200" b="1" kern="1200" dirty="0" smtClean="0">
                <a:solidFill>
                  <a:schemeClr val="tx1"/>
                </a:solidFill>
                <a:latin typeface="+mn-lt"/>
                <a:ea typeface="+mn-ea"/>
                <a:cs typeface="+mn-cs"/>
              </a:rPr>
              <a:t>Type 2</a:t>
            </a:r>
            <a:r>
              <a:rPr lang="en-US" sz="1200" kern="1200" dirty="0" smtClean="0">
                <a:solidFill>
                  <a:schemeClr val="tx1"/>
                </a:solidFill>
                <a:latin typeface="+mn-lt"/>
                <a:ea typeface="+mn-ea"/>
                <a:cs typeface="+mn-cs"/>
              </a:rPr>
              <a:t> storage areas.  These storage areas allow the DBA to specify a </a:t>
            </a:r>
            <a:r>
              <a:rPr lang="en-US" sz="1200" b="1" kern="1200" dirty="0" smtClean="0">
                <a:solidFill>
                  <a:schemeClr val="tx1"/>
                </a:solidFill>
                <a:latin typeface="+mn-lt"/>
                <a:ea typeface="+mn-ea"/>
                <a:cs typeface="+mn-cs"/>
              </a:rPr>
              <a:t>cluster size</a:t>
            </a:r>
            <a:r>
              <a:rPr lang="en-US" sz="1200" kern="1200" dirty="0" smtClean="0">
                <a:solidFill>
                  <a:schemeClr val="tx1"/>
                </a:solidFill>
                <a:latin typeface="+mn-lt"/>
                <a:ea typeface="+mn-ea"/>
                <a:cs typeface="+mn-cs"/>
              </a:rPr>
              <a:t> so that certain operations within the database manager can be completed more efficiently.  Larger cluster sizes perform noticeably better, especially for large tables.  The maximum cluster size is 512 blocks.</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There are, however, several caveats:</a:t>
            </a:r>
          </a:p>
          <a:p>
            <a:r>
              <a:rPr lang="en-US" sz="1200" kern="1200" dirty="0" smtClean="0">
                <a:solidFill>
                  <a:schemeClr val="tx1"/>
                </a:solidFill>
                <a:latin typeface="+mn-lt"/>
                <a:ea typeface="+mn-ea"/>
                <a:cs typeface="+mn-cs"/>
              </a:rPr>
              <a:t> </a:t>
            </a:r>
          </a:p>
          <a:p>
            <a:pPr lvl="0"/>
            <a:r>
              <a:rPr lang="en-US" sz="1200" kern="1200" dirty="0" smtClean="0">
                <a:solidFill>
                  <a:schemeClr val="tx1"/>
                </a:solidFill>
                <a:latin typeface="+mn-lt"/>
                <a:ea typeface="+mn-ea"/>
                <a:cs typeface="+mn-cs"/>
              </a:rPr>
              <a:t>There is no advantage to having a cluster size more than twice the size of the table being stored.</a:t>
            </a:r>
            <a:br>
              <a:rPr lang="en-US" sz="1200" kern="1200" dirty="0" smtClean="0">
                <a:solidFill>
                  <a:schemeClr val="tx1"/>
                </a:solidFill>
                <a:latin typeface="+mn-lt"/>
                <a:ea typeface="+mn-ea"/>
                <a:cs typeface="+mn-cs"/>
              </a:rPr>
            </a:br>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Except that you need a cluster size of at least 8 blocks in order to have </a:t>
            </a:r>
            <a:r>
              <a:rPr lang="en-US" sz="1200" kern="1200" dirty="0" err="1" smtClean="0">
                <a:solidFill>
                  <a:schemeClr val="tx1"/>
                </a:solidFill>
                <a:latin typeface="+mn-lt"/>
                <a:ea typeface="+mn-ea"/>
                <a:cs typeface="+mn-cs"/>
              </a:rPr>
              <a:t>have</a:t>
            </a:r>
            <a:r>
              <a:rPr lang="en-US" sz="1200" kern="1200" dirty="0" smtClean="0">
                <a:solidFill>
                  <a:schemeClr val="tx1"/>
                </a:solidFill>
                <a:latin typeface="+mn-lt"/>
                <a:ea typeface="+mn-ea"/>
                <a:cs typeface="+mn-cs"/>
              </a:rPr>
              <a:t> “asocial” blocks (blocks whose data is from just one table).  Some tiny, but frequently accessed, tables do benefit from this.</a:t>
            </a:r>
            <a:br>
              <a:rPr lang="en-US" sz="1200" kern="1200" dirty="0" smtClean="0">
                <a:solidFill>
                  <a:schemeClr val="tx1"/>
                </a:solidFill>
                <a:latin typeface="+mn-lt"/>
                <a:ea typeface="+mn-ea"/>
                <a:cs typeface="+mn-cs"/>
              </a:rPr>
            </a:br>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Individual indexes do not typically require as much space as the corresponding data.  The amount of excess allocation (“wasted space”) associated with indexes can be quite large if index areas are universally configured with cluster sizes of 512.</a:t>
            </a: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246C732-F687-4D21-B311-47CCDE8F8EA1}" type="slidenum">
              <a:rPr lang="en-US" smtClean="0"/>
              <a:pPr/>
              <a:t>22</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Individual indexes do not typically require as much space as the corresponding data.  The amount of excess allocation (“wasted space”) associated with indexes can be quite large if index areas are universally configured with cluster sizes of 512.</a:t>
            </a:r>
          </a:p>
          <a:p>
            <a:endParaRPr lang="en-US" sz="1200" b="0" kern="1200" dirty="0" smtClean="0">
              <a:solidFill>
                <a:schemeClr val="tx1"/>
              </a:solidFill>
              <a:latin typeface="+mn-lt"/>
              <a:ea typeface="+mn-ea"/>
              <a:cs typeface="+mn-cs"/>
            </a:endParaRPr>
          </a:p>
          <a:p>
            <a:r>
              <a:rPr lang="en-US" sz="1200" b="0" kern="1200" dirty="0" smtClean="0">
                <a:solidFill>
                  <a:schemeClr val="tx1"/>
                </a:solidFill>
                <a:latin typeface="+mn-lt"/>
                <a:ea typeface="+mn-ea"/>
                <a:cs typeface="+mn-cs"/>
              </a:rPr>
              <a:t>47.9M = 47,900K = 5,988  8K</a:t>
            </a:r>
            <a:r>
              <a:rPr lang="en-US" sz="1200" b="0" kern="1200" baseline="0" dirty="0" smtClean="0">
                <a:solidFill>
                  <a:schemeClr val="tx1"/>
                </a:solidFill>
                <a:latin typeface="+mn-lt"/>
                <a:ea typeface="+mn-ea"/>
                <a:cs typeface="+mn-cs"/>
              </a:rPr>
              <a:t> blocks or  12  512 block clusters…</a:t>
            </a:r>
            <a:endParaRPr lang="en-US" sz="1200" b="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246C732-F687-4D21-B311-47CCDE8F8EA1}"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246C732-F687-4D21-B311-47CCDE8F8EA1}"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Multiple runs of the same query under carefully controlled conditions with various db restarts, system reboots and SAN restarts in order to clear the various caches.  Some </a:t>
            </a:r>
            <a:r>
              <a:rPr lang="en-US" b="1" dirty="0" smtClean="0"/>
              <a:t>very</a:t>
            </a:r>
            <a:r>
              <a:rPr lang="en-US" b="0" dirty="0" smtClean="0"/>
              <a:t> expensive hardware instrumentation was employed to ensure that data really did flow between the layers as expected.</a:t>
            </a:r>
            <a:endParaRPr lang="en-US" dirty="0" smtClean="0"/>
          </a:p>
          <a:p>
            <a:endParaRPr lang="en-US" dirty="0" smtClean="0"/>
          </a:p>
          <a:p>
            <a:r>
              <a:rPr lang="en-US" dirty="0" smtClean="0"/>
              <a:t>The</a:t>
            </a:r>
            <a:r>
              <a:rPr lang="en-US" baseline="0" dirty="0" smtClean="0"/>
              <a:t> ultimate outcome of the testing was to show that poor performance was due to poor SAN configuration </a:t>
            </a:r>
            <a:r>
              <a:rPr lang="en-US" baseline="0" dirty="0" smtClean="0"/>
              <a:t>combined with the production SAN cache being “hot” rather </a:t>
            </a:r>
            <a:r>
              <a:rPr lang="en-US" baseline="0" dirty="0" smtClean="0"/>
              <a:t>than some exotic Progress misbehavior.</a:t>
            </a:r>
            <a:endParaRPr lang="en-US" dirty="0"/>
          </a:p>
        </p:txBody>
      </p:sp>
      <p:sp>
        <p:nvSpPr>
          <p:cNvPr id="4" name="Slide Number Placeholder 3"/>
          <p:cNvSpPr>
            <a:spLocks noGrp="1"/>
          </p:cNvSpPr>
          <p:nvPr>
            <p:ph type="sldNum" sz="quarter" idx="10"/>
          </p:nvPr>
        </p:nvSpPr>
        <p:spPr/>
        <p:txBody>
          <a:bodyPr/>
          <a:lstStyle/>
          <a:p>
            <a:fld id="{0246C732-F687-4D21-B311-47CCDE8F8EA1}" type="slidenum">
              <a:rPr lang="en-US" smtClean="0"/>
              <a:pPr/>
              <a:t>24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Read as much data as possible with every IO Op.</a:t>
            </a:r>
          </a:p>
          <a:p>
            <a:endParaRPr lang="en-US" dirty="0"/>
          </a:p>
        </p:txBody>
      </p:sp>
      <p:sp>
        <p:nvSpPr>
          <p:cNvPr id="4" name="Slide Number Placeholder 3"/>
          <p:cNvSpPr>
            <a:spLocks noGrp="1"/>
          </p:cNvSpPr>
          <p:nvPr>
            <p:ph type="sldNum" sz="quarter" idx="10"/>
          </p:nvPr>
        </p:nvSpPr>
        <p:spPr/>
        <p:txBody>
          <a:bodyPr/>
          <a:lstStyle/>
          <a:p>
            <a:fld id="{0246C732-F687-4D21-B311-47CCDE8F8EA1}" type="slidenum">
              <a:rPr lang="en-US" smtClean="0"/>
              <a:pPr/>
              <a:t>25</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800" dirty="0" smtClean="0">
                <a:latin typeface="Courier New" pitchFamily="49" charset="0"/>
                <a:cs typeface="Courier New" pitchFamily="49" charset="0"/>
              </a:rPr>
              <a:t>Revisit the definition of “scatter” and spend some</a:t>
            </a:r>
            <a:r>
              <a:rPr lang="en-US" sz="800" baseline="0" dirty="0" smtClean="0">
                <a:latin typeface="Courier New" pitchFamily="49" charset="0"/>
                <a:cs typeface="Courier New" pitchFamily="49" charset="0"/>
              </a:rPr>
              <a:t> time on “logical scatter”.</a:t>
            </a:r>
          </a:p>
          <a:p>
            <a:endParaRPr lang="en-US" sz="800" baseline="0" dirty="0" smtClean="0">
              <a:latin typeface="Courier New" pitchFamily="49" charset="0"/>
              <a:cs typeface="Courier New" pitchFamily="49" charset="0"/>
            </a:endParaRPr>
          </a:p>
          <a:p>
            <a:r>
              <a:rPr lang="en-US" sz="800" baseline="0" dirty="0" smtClean="0">
                <a:latin typeface="Courier New" pitchFamily="49" charset="0"/>
                <a:cs typeface="Courier New" pitchFamily="49" charset="0"/>
              </a:rPr>
              <a:t>The “scatter” reported by </a:t>
            </a:r>
            <a:r>
              <a:rPr lang="en-US" sz="800" baseline="0" dirty="0" err="1" smtClean="0">
                <a:latin typeface="Courier New" pitchFamily="49" charset="0"/>
                <a:cs typeface="Courier New" pitchFamily="49" charset="0"/>
              </a:rPr>
              <a:t>dbanalys</a:t>
            </a:r>
            <a:r>
              <a:rPr lang="en-US" sz="800" baseline="0" dirty="0" smtClean="0">
                <a:latin typeface="Courier New" pitchFamily="49" charset="0"/>
                <a:cs typeface="Courier New" pitchFamily="49" charset="0"/>
              </a:rPr>
              <a:t> differs between type 1 &amp; type 2 areas and does not care about </a:t>
            </a:r>
            <a:r>
              <a:rPr lang="en-US" sz="800" b="1" baseline="0" dirty="0" smtClean="0">
                <a:latin typeface="Courier New" pitchFamily="49" charset="0"/>
                <a:cs typeface="Courier New" pitchFamily="49" charset="0"/>
              </a:rPr>
              <a:t>any</a:t>
            </a:r>
            <a:r>
              <a:rPr lang="en-US" sz="800" baseline="0" dirty="0" smtClean="0">
                <a:latin typeface="Courier New" pitchFamily="49" charset="0"/>
                <a:cs typeface="Courier New" pitchFamily="49" charset="0"/>
              </a:rPr>
              <a:t> ordering – not even primary key.</a:t>
            </a:r>
          </a:p>
          <a:p>
            <a:endParaRPr lang="en-US" sz="800" baseline="0" dirty="0" smtClean="0">
              <a:latin typeface="Courier New" pitchFamily="49" charset="0"/>
              <a:cs typeface="Courier New" pitchFamily="49" charset="0"/>
            </a:endParaRPr>
          </a:p>
          <a:p>
            <a:r>
              <a:rPr lang="en-US" sz="800" baseline="0" dirty="0" smtClean="0">
                <a:latin typeface="Courier New" pitchFamily="49" charset="0"/>
                <a:cs typeface="Courier New" pitchFamily="49" charset="0"/>
              </a:rPr>
              <a:t>For type 1 areas it is a measure of how well the data fits into the minimum # of blocks that would be required to hold it with “distance” between blocks taken into account.</a:t>
            </a:r>
          </a:p>
          <a:p>
            <a:endParaRPr lang="en-US" sz="800" baseline="0" dirty="0" smtClean="0">
              <a:latin typeface="Courier New" pitchFamily="49" charset="0"/>
              <a:cs typeface="Courier New" pitchFamily="49" charset="0"/>
            </a:endParaRPr>
          </a:p>
          <a:p>
            <a:r>
              <a:rPr lang="en-US" sz="800" baseline="0" dirty="0" smtClean="0">
                <a:latin typeface="Courier New" pitchFamily="49" charset="0"/>
                <a:cs typeface="Courier New" pitchFamily="49" charset="0"/>
              </a:rPr>
              <a:t>For type 2 areas there is no distance penalty – but free space in a cluster can increase scatter.</a:t>
            </a:r>
            <a:endParaRPr lang="en-US" sz="800" dirty="0" smtClean="0">
              <a:latin typeface="Courier New" pitchFamily="49" charset="0"/>
              <a:cs typeface="Courier New" pitchFamily="49" charset="0"/>
            </a:endParaRPr>
          </a:p>
          <a:p>
            <a:endParaRPr lang="en-US" sz="800" dirty="0" smtClean="0">
              <a:latin typeface="Courier New" pitchFamily="49" charset="0"/>
              <a:cs typeface="Courier New" pitchFamily="49" charset="0"/>
            </a:endParaRPr>
          </a:p>
          <a:p>
            <a:r>
              <a:rPr lang="en-US" sz="800" dirty="0" smtClean="0">
                <a:latin typeface="Courier New" pitchFamily="49" charset="0"/>
                <a:cs typeface="Courier New" pitchFamily="49" charset="0"/>
              </a:rPr>
              <a:t>%Sequential = the percentage of time that the NEXT record in index order is in the same block.</a:t>
            </a:r>
          </a:p>
          <a:p>
            <a:pPr lvl="1">
              <a:buFont typeface="Arial" pitchFamily="34" charset="0"/>
              <a:buChar char="•"/>
            </a:pPr>
            <a:r>
              <a:rPr lang="en-US" sz="800" dirty="0" smtClean="0">
                <a:latin typeface="Courier New" pitchFamily="49" charset="0"/>
                <a:cs typeface="Courier New" pitchFamily="49" charset="0"/>
              </a:rPr>
              <a:t> Very low numbers mean that the records are very scattered.</a:t>
            </a:r>
          </a:p>
          <a:p>
            <a:endParaRPr lang="en-US" sz="800" dirty="0" smtClean="0">
              <a:latin typeface="Courier New" pitchFamily="49" charset="0"/>
              <a:cs typeface="Courier New" pitchFamily="49" charset="0"/>
            </a:endParaRPr>
          </a:p>
          <a:p>
            <a:r>
              <a:rPr lang="en-US" sz="800" dirty="0" smtClean="0">
                <a:latin typeface="Courier New" pitchFamily="49" charset="0"/>
                <a:cs typeface="Courier New" pitchFamily="49" charset="0"/>
              </a:rPr>
              <a:t>%</a:t>
            </a:r>
            <a:r>
              <a:rPr lang="en-US" sz="800" dirty="0" err="1" smtClean="0">
                <a:latin typeface="Courier New" pitchFamily="49" charset="0"/>
                <a:cs typeface="Courier New" pitchFamily="49" charset="0"/>
              </a:rPr>
              <a:t>Idx</a:t>
            </a:r>
            <a:r>
              <a:rPr lang="en-US" sz="800" dirty="0" smtClean="0">
                <a:latin typeface="Courier New" pitchFamily="49" charset="0"/>
                <a:cs typeface="Courier New" pitchFamily="49" charset="0"/>
              </a:rPr>
              <a:t> used = how frequently this index is actually being used (_</a:t>
            </a:r>
            <a:r>
              <a:rPr lang="en-US" sz="800" dirty="0" err="1" smtClean="0">
                <a:latin typeface="Courier New" pitchFamily="49" charset="0"/>
                <a:cs typeface="Courier New" pitchFamily="49" charset="0"/>
              </a:rPr>
              <a:t>indexstat</a:t>
            </a:r>
            <a:r>
              <a:rPr lang="en-US" sz="800" dirty="0" smtClean="0">
                <a:latin typeface="Courier New" pitchFamily="49" charset="0"/>
                <a:cs typeface="Courier New" pitchFamily="49" charset="0"/>
              </a:rPr>
              <a:t>).</a:t>
            </a:r>
            <a:r>
              <a:rPr lang="en-US" sz="800" baseline="0" dirty="0" smtClean="0">
                <a:latin typeface="Courier New" pitchFamily="49" charset="0"/>
                <a:cs typeface="Courier New" pitchFamily="49" charset="0"/>
              </a:rPr>
              <a:t>  It is not uncommon for many indexes to be very rarely used.  Or even unused.</a:t>
            </a:r>
          </a:p>
          <a:p>
            <a:pPr lvl="1">
              <a:buFont typeface="Arial" pitchFamily="34" charset="0"/>
              <a:buChar char="•"/>
            </a:pPr>
            <a:r>
              <a:rPr lang="en-US" sz="800" baseline="0" dirty="0" smtClean="0">
                <a:latin typeface="Courier New" pitchFamily="49" charset="0"/>
                <a:cs typeface="Courier New" pitchFamily="49" charset="0"/>
              </a:rPr>
              <a:t> Ideally the most used index will also have the best (highest) %Sequential</a:t>
            </a:r>
            <a:endParaRPr lang="en-US" sz="800" dirty="0" smtClean="0">
              <a:latin typeface="Courier New" pitchFamily="49" charset="0"/>
              <a:cs typeface="Courier New" pitchFamily="49" charset="0"/>
            </a:endParaRPr>
          </a:p>
          <a:p>
            <a:endParaRPr lang="en-US" sz="800" dirty="0" smtClean="0">
              <a:latin typeface="Courier New" pitchFamily="49" charset="0"/>
              <a:cs typeface="Courier New" pitchFamily="49" charset="0"/>
            </a:endParaRPr>
          </a:p>
          <a:p>
            <a:r>
              <a:rPr lang="en-US" sz="800" dirty="0" smtClean="0">
                <a:latin typeface="Courier New" pitchFamily="49" charset="0"/>
                <a:cs typeface="Courier New" pitchFamily="49" charset="0"/>
              </a:rPr>
              <a:t>Density = how often a random RECID returns a record from this table in the</a:t>
            </a:r>
            <a:r>
              <a:rPr lang="en-US" sz="800" baseline="0" dirty="0" smtClean="0">
                <a:latin typeface="Courier New" pitchFamily="49" charset="0"/>
                <a:cs typeface="Courier New" pitchFamily="49" charset="0"/>
              </a:rPr>
              <a:t> storage area.</a:t>
            </a:r>
          </a:p>
          <a:p>
            <a:pPr lvl="1">
              <a:buFont typeface="Arial" pitchFamily="34" charset="0"/>
              <a:buChar char="•"/>
            </a:pPr>
            <a:r>
              <a:rPr lang="en-US" sz="800" baseline="0" dirty="0" smtClean="0">
                <a:latin typeface="Courier New" pitchFamily="49" charset="0"/>
                <a:cs typeface="Courier New" pitchFamily="49" charset="0"/>
              </a:rPr>
              <a:t> If the density = 1 it means that very few “slots” are being wasted.</a:t>
            </a:r>
          </a:p>
          <a:p>
            <a:pPr lvl="1">
              <a:buFont typeface="Arial" pitchFamily="34" charset="0"/>
              <a:buChar char="•"/>
            </a:pPr>
            <a:r>
              <a:rPr lang="en-US" sz="800" baseline="0" dirty="0" smtClean="0">
                <a:latin typeface="Courier New" pitchFamily="49" charset="0"/>
                <a:cs typeface="Courier New" pitchFamily="49" charset="0"/>
              </a:rPr>
              <a:t> A density close to 1 also means that RECID scans might be faster than index based scans.</a:t>
            </a:r>
          </a:p>
          <a:p>
            <a:pPr lvl="1">
              <a:buFont typeface="Arial" pitchFamily="34" charset="0"/>
              <a:buChar char="•"/>
            </a:pPr>
            <a:r>
              <a:rPr lang="en-US" sz="800" baseline="0" dirty="0" smtClean="0">
                <a:latin typeface="Courier New" pitchFamily="49" charset="0"/>
                <a:cs typeface="Courier New" pitchFamily="49" charset="0"/>
              </a:rPr>
              <a:t> Very low density means that the tables blocks are widely scattered within the storage area but that might just be because there are a lot of tables.</a:t>
            </a:r>
          </a:p>
          <a:p>
            <a:pPr lvl="1">
              <a:buFont typeface="Arial" pitchFamily="34" charset="0"/>
              <a:buChar char="•"/>
            </a:pPr>
            <a:endParaRPr lang="en-US" sz="800" baseline="0" dirty="0" smtClean="0">
              <a:latin typeface="Courier New" pitchFamily="49" charset="0"/>
              <a:cs typeface="Courier New" pitchFamily="49" charset="0"/>
            </a:endParaRPr>
          </a:p>
          <a:p>
            <a:pPr lvl="0">
              <a:buFont typeface="Arial" pitchFamily="34" charset="0"/>
              <a:buNone/>
            </a:pPr>
            <a:endParaRPr lang="en-US" sz="800" baseline="0" dirty="0" smtClean="0">
              <a:latin typeface="Courier New" pitchFamily="49" charset="0"/>
              <a:cs typeface="Courier New" pitchFamily="49" charset="0"/>
            </a:endParaRPr>
          </a:p>
          <a:p>
            <a:pPr lvl="0">
              <a:buFont typeface="Arial" pitchFamily="34" charset="0"/>
              <a:buNone/>
            </a:pPr>
            <a:r>
              <a:rPr lang="en-US" sz="800" baseline="0" dirty="0" smtClean="0">
                <a:latin typeface="Courier New" pitchFamily="49" charset="0"/>
                <a:cs typeface="Courier New" pitchFamily="49" charset="0"/>
              </a:rPr>
              <a:t>In the 8k example t2_idx2 shows 100% sequential due to rounding.</a:t>
            </a:r>
            <a:endParaRPr lang="en-US" sz="800" dirty="0" smtClean="0">
              <a:latin typeface="Courier New" pitchFamily="49" charset="0"/>
              <a:cs typeface="Courier New" pitchFamily="49" charset="0"/>
            </a:endParaRPr>
          </a:p>
        </p:txBody>
      </p:sp>
      <p:sp>
        <p:nvSpPr>
          <p:cNvPr id="4" name="Slide Number Placeholder 3"/>
          <p:cNvSpPr>
            <a:spLocks noGrp="1"/>
          </p:cNvSpPr>
          <p:nvPr>
            <p:ph type="sldNum" sz="quarter" idx="10"/>
          </p:nvPr>
        </p:nvSpPr>
        <p:spPr/>
        <p:txBody>
          <a:bodyPr/>
          <a:lstStyle/>
          <a:p>
            <a:fld id="{0246C732-F687-4D21-B311-47CCDE8F8EA1}" type="slidenum">
              <a:rPr lang="en-US" smtClean="0"/>
              <a:pPr/>
              <a:t>26</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(Numbers are for one million records.)</a:t>
            </a:r>
          </a:p>
          <a:p>
            <a:endParaRPr lang="en-US" dirty="0" smtClean="0"/>
          </a:p>
          <a:p>
            <a:r>
              <a:rPr lang="en-US" dirty="0" smtClean="0"/>
              <a:t>Changes to hit ratio are a combination</a:t>
            </a:r>
            <a:r>
              <a:rPr lang="en-US" baseline="0" dirty="0" smtClean="0"/>
              <a:t> of changed block size (where relevant) and increased –B.</a:t>
            </a:r>
          </a:p>
          <a:p>
            <a:endParaRPr lang="en-US" baseline="0" dirty="0" smtClean="0"/>
          </a:p>
        </p:txBody>
      </p:sp>
      <p:sp>
        <p:nvSpPr>
          <p:cNvPr id="4" name="Slide Number Placeholder 3"/>
          <p:cNvSpPr>
            <a:spLocks noGrp="1"/>
          </p:cNvSpPr>
          <p:nvPr>
            <p:ph type="sldNum" sz="quarter" idx="10"/>
          </p:nvPr>
        </p:nvSpPr>
        <p:spPr/>
        <p:txBody>
          <a:bodyPr/>
          <a:lstStyle/>
          <a:p>
            <a:fld id="{0246C732-F687-4D21-B311-47CCDE8F8EA1}" type="slidenum">
              <a:rPr lang="en-US" smtClean="0"/>
              <a:pPr/>
              <a:t>27</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White Star Software has many tools available to assist with this process and we have a great deal of experience in optimizing storage.  We would be happy to engage with any customer that would like our help!</a:t>
            </a:r>
          </a:p>
          <a:p>
            <a:endParaRPr lang="en-US" dirty="0"/>
          </a:p>
        </p:txBody>
      </p:sp>
      <p:sp>
        <p:nvSpPr>
          <p:cNvPr id="4" name="Slide Number Placeholder 3"/>
          <p:cNvSpPr>
            <a:spLocks noGrp="1"/>
          </p:cNvSpPr>
          <p:nvPr>
            <p:ph type="sldNum" sz="quarter" idx="10"/>
          </p:nvPr>
        </p:nvSpPr>
        <p:spPr/>
        <p:txBody>
          <a:bodyPr/>
          <a:lstStyle/>
          <a:p>
            <a:fld id="{0246C732-F687-4D21-B311-47CCDE8F8EA1}" type="slidenum">
              <a:rPr lang="en-US" smtClean="0"/>
              <a:pPr/>
              <a:t>28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p:spPr>
      </p:sp>
      <p:sp>
        <p:nvSpPr>
          <p:cNvPr id="12083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You also want to contact your sales person and ask them when NO-INDEX table scans will be available for the 4GL.  The SQL-92 engine has them and it is high time that the 4GL engine supported them.  This use case is exactly what they are good for.  Make sure that the sales person knows that this is a feature that a customer would find valuable (you might try linking it to any possibility of future commissions...) and make sure that they take it back to marketing and development.  Feel free to vote for the enhancement request in the enhancement request system and bend the ear of anyone else who will listen while you're at it.</a:t>
            </a:r>
          </a:p>
        </p:txBody>
      </p:sp>
      <p:sp>
        <p:nvSpPr>
          <p:cNvPr id="4" name="Slide Number Placeholder 3"/>
          <p:cNvSpPr>
            <a:spLocks noGrp="1"/>
          </p:cNvSpPr>
          <p:nvPr>
            <p:ph type="sldNum" sz="quarter" idx="5"/>
          </p:nvPr>
        </p:nvSpPr>
        <p:spPr/>
        <p:txBody>
          <a:bodyPr/>
          <a:lstStyle/>
          <a:p>
            <a:pPr>
              <a:defRPr/>
            </a:pPr>
            <a:fld id="{9122DC46-84AA-49F0-B8FB-33CFD583CB07}" type="slidenum">
              <a:rPr lang="en-US" smtClean="0"/>
              <a:pPr>
                <a:defRPr/>
              </a:pPr>
              <a:t>29</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1AA7FFCB-3543-4500-A429-DE0CA12336C5}" type="slidenum">
              <a:rPr lang="en-US" smtClean="0"/>
              <a:pPr>
                <a:defRPr/>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246C732-F687-4D21-B311-47CCDE8F8EA1}"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246C732-F687-4D21-B311-47CCDE8F8EA1}"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Always Use Type 2 Storage Areas</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All data and all indexes should, by default, be assigned to a type 2 area.  There are no known situations where a type 1 area is superior and it is not correct to assume that type 2 areas are only relevant for “large” tables.  In fact White Star has significant experience with customers whose “small” tables were major contributors to performance problems that were resolved by migrating those tables to a properly configured type 2 area.</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Furthermore </a:t>
            </a:r>
            <a:r>
              <a:rPr lang="en-US" sz="1200" kern="1200" dirty="0" err="1" smtClean="0">
                <a:solidFill>
                  <a:schemeClr val="tx1"/>
                </a:solidFill>
                <a:latin typeface="+mn-lt"/>
                <a:ea typeface="+mn-ea"/>
                <a:cs typeface="+mn-cs"/>
              </a:rPr>
              <a:t>OpenEdge</a:t>
            </a:r>
            <a:r>
              <a:rPr lang="en-US" sz="1200" kern="1200" dirty="0" smtClean="0">
                <a:solidFill>
                  <a:schemeClr val="tx1"/>
                </a:solidFill>
                <a:latin typeface="+mn-lt"/>
                <a:ea typeface="+mn-ea"/>
                <a:cs typeface="+mn-cs"/>
              </a:rPr>
              <a:t> Type 2 Storage Areas are the foundation for all advanced features of the </a:t>
            </a:r>
            <a:r>
              <a:rPr lang="en-US" sz="1200" kern="1200" dirty="0" err="1" smtClean="0">
                <a:solidFill>
                  <a:schemeClr val="tx1"/>
                </a:solidFill>
                <a:latin typeface="+mn-lt"/>
                <a:ea typeface="+mn-ea"/>
                <a:cs typeface="+mn-cs"/>
              </a:rPr>
              <a:t>OpenEdge</a:t>
            </a:r>
            <a:r>
              <a:rPr lang="en-US" sz="1200" kern="1200" dirty="0" smtClean="0">
                <a:solidFill>
                  <a:schemeClr val="tx1"/>
                </a:solidFill>
                <a:latin typeface="+mn-lt"/>
                <a:ea typeface="+mn-ea"/>
                <a:cs typeface="+mn-cs"/>
              </a:rPr>
              <a:t> database.  New features almost always require that type 2 areas be in use in order to be leveraged.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Unless you have a repeatable and provable case where a type 1 area is superior in a significant manner you should </a:t>
            </a:r>
            <a:r>
              <a:rPr lang="en-US" sz="1200" b="1" kern="1200" dirty="0" smtClean="0">
                <a:solidFill>
                  <a:schemeClr val="tx1"/>
                </a:solidFill>
                <a:latin typeface="+mn-lt"/>
                <a:ea typeface="+mn-ea"/>
                <a:cs typeface="+mn-cs"/>
              </a:rPr>
              <a:t>always</a:t>
            </a:r>
            <a:r>
              <a:rPr lang="en-US" sz="1200" kern="1200" dirty="0" smtClean="0">
                <a:solidFill>
                  <a:schemeClr val="tx1"/>
                </a:solidFill>
                <a:latin typeface="+mn-lt"/>
                <a:ea typeface="+mn-ea"/>
                <a:cs typeface="+mn-cs"/>
              </a:rPr>
              <a:t> use type 2 areas.</a:t>
            </a:r>
          </a:p>
          <a:p>
            <a:endParaRPr lang="en-US" dirty="0" smtClean="0"/>
          </a:p>
          <a:p>
            <a:r>
              <a:rPr lang="en-US" dirty="0" smtClean="0"/>
              <a:t>Even single record “control” tables…</a:t>
            </a:r>
            <a:endParaRPr lang="en-US" dirty="0"/>
          </a:p>
        </p:txBody>
      </p:sp>
      <p:sp>
        <p:nvSpPr>
          <p:cNvPr id="4" name="Slide Number Placeholder 3"/>
          <p:cNvSpPr>
            <a:spLocks noGrp="1"/>
          </p:cNvSpPr>
          <p:nvPr>
            <p:ph type="sldNum" sz="quarter" idx="10"/>
          </p:nvPr>
        </p:nvSpPr>
        <p:spPr/>
        <p:txBody>
          <a:bodyPr/>
          <a:lstStyle/>
          <a:p>
            <a:fld id="{0246C732-F687-4D21-B311-47CCDE8F8EA1}"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Always Use Type 2 Storage Areas</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All data and all indexes should, by default, be assigned to a type 2 area.  There are no known situations where a type 1 area is superior and it is not correct to assume that type 2 areas are only relevant for “large” tables.  In fact White Star has significant experience with customers whose “small” tables were major contributors to performance problems that were resolved by migrating those tables to a properly configured type 2 area.</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Furthermore </a:t>
            </a:r>
            <a:r>
              <a:rPr lang="en-US" sz="1200" kern="1200" dirty="0" err="1" smtClean="0">
                <a:solidFill>
                  <a:schemeClr val="tx1"/>
                </a:solidFill>
                <a:latin typeface="+mn-lt"/>
                <a:ea typeface="+mn-ea"/>
                <a:cs typeface="+mn-cs"/>
              </a:rPr>
              <a:t>OpenEdge</a:t>
            </a:r>
            <a:r>
              <a:rPr lang="en-US" sz="1200" kern="1200" dirty="0" smtClean="0">
                <a:solidFill>
                  <a:schemeClr val="tx1"/>
                </a:solidFill>
                <a:latin typeface="+mn-lt"/>
                <a:ea typeface="+mn-ea"/>
                <a:cs typeface="+mn-cs"/>
              </a:rPr>
              <a:t> Type 2 Storage Areas are the foundation for all advanced features of the </a:t>
            </a:r>
            <a:r>
              <a:rPr lang="en-US" sz="1200" kern="1200" dirty="0" err="1" smtClean="0">
                <a:solidFill>
                  <a:schemeClr val="tx1"/>
                </a:solidFill>
                <a:latin typeface="+mn-lt"/>
                <a:ea typeface="+mn-ea"/>
                <a:cs typeface="+mn-cs"/>
              </a:rPr>
              <a:t>OpenEdge</a:t>
            </a:r>
            <a:r>
              <a:rPr lang="en-US" sz="1200" kern="1200" dirty="0" smtClean="0">
                <a:solidFill>
                  <a:schemeClr val="tx1"/>
                </a:solidFill>
                <a:latin typeface="+mn-lt"/>
                <a:ea typeface="+mn-ea"/>
                <a:cs typeface="+mn-cs"/>
              </a:rPr>
              <a:t> database.  New features almost always require that type 2 areas be in use in order to be leveraged.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Unless you have a repeatable and provable case where a type 1 area is superior in a significant manner you should </a:t>
            </a:r>
            <a:r>
              <a:rPr lang="en-US" sz="1200" b="1" kern="1200" dirty="0" smtClean="0">
                <a:solidFill>
                  <a:schemeClr val="tx1"/>
                </a:solidFill>
                <a:latin typeface="+mn-lt"/>
                <a:ea typeface="+mn-ea"/>
                <a:cs typeface="+mn-cs"/>
              </a:rPr>
              <a:t>always</a:t>
            </a:r>
            <a:r>
              <a:rPr lang="en-US" sz="1200" kern="1200" dirty="0" smtClean="0">
                <a:solidFill>
                  <a:schemeClr val="tx1"/>
                </a:solidFill>
                <a:latin typeface="+mn-lt"/>
                <a:ea typeface="+mn-ea"/>
                <a:cs typeface="+mn-cs"/>
              </a:rPr>
              <a:t> use type 2 areas.</a:t>
            </a:r>
          </a:p>
          <a:p>
            <a:endParaRPr lang="en-US" dirty="0" smtClean="0"/>
          </a:p>
          <a:p>
            <a:r>
              <a:rPr lang="en-US" dirty="0" smtClean="0"/>
              <a:t>Even single record “control” tables…</a:t>
            </a:r>
            <a:endParaRPr lang="en-US" dirty="0"/>
          </a:p>
        </p:txBody>
      </p:sp>
      <p:sp>
        <p:nvSpPr>
          <p:cNvPr id="4" name="Slide Number Placeholder 3"/>
          <p:cNvSpPr>
            <a:spLocks noGrp="1"/>
          </p:cNvSpPr>
          <p:nvPr>
            <p:ph type="sldNum" sz="quarter" idx="10"/>
          </p:nvPr>
        </p:nvSpPr>
        <p:spPr/>
        <p:txBody>
          <a:bodyPr/>
          <a:lstStyle/>
          <a:p>
            <a:fld id="{0246C732-F687-4D21-B311-47CCDE8F8EA1}"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Type 2 Areas </a:t>
            </a:r>
            <a:r>
              <a:rPr lang="en-US" b="1" dirty="0" smtClean="0"/>
              <a:t>only</a:t>
            </a:r>
            <a:r>
              <a:rPr lang="en-US" b="0" dirty="0" smtClean="0"/>
              <a:t>.</a:t>
            </a:r>
            <a:endParaRPr lang="en-US" b="0" dirty="0"/>
          </a:p>
        </p:txBody>
      </p:sp>
      <p:sp>
        <p:nvSpPr>
          <p:cNvPr id="4" name="Slide Number Placeholder 3"/>
          <p:cNvSpPr>
            <a:spLocks noGrp="1"/>
          </p:cNvSpPr>
          <p:nvPr>
            <p:ph type="sldNum" sz="quarter" idx="10"/>
          </p:nvPr>
        </p:nvSpPr>
        <p:spPr/>
        <p:txBody>
          <a:bodyPr/>
          <a:lstStyle/>
          <a:p>
            <a:fld id="{0246C732-F687-4D21-B311-47CCDE8F8EA1}"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Locality of</a:t>
            </a:r>
            <a:r>
              <a:rPr lang="en-US" baseline="0" dirty="0" smtClean="0"/>
              <a:t> Reference is the principle that if you are working with a particular piece of data you are very likely to a) continue to do so and b) work with similar data soon.</a:t>
            </a:r>
          </a:p>
          <a:p>
            <a:endParaRPr lang="en-US" dirty="0" smtClean="0"/>
          </a:p>
          <a:p>
            <a:r>
              <a:rPr lang="en-US" dirty="0" smtClean="0"/>
              <a:t>To make a large query work faster you want it to only scan the </a:t>
            </a:r>
            <a:r>
              <a:rPr lang="en-US" b="1" dirty="0" smtClean="0"/>
              <a:t>table</a:t>
            </a:r>
            <a:r>
              <a:rPr lang="en-US" dirty="0" smtClean="0"/>
              <a:t> as opposed to the whole database.  To ensure that that happens you very much want the table to be in a type 2 storage area.  That way only blocks that are relevant to the query will be scanned.</a:t>
            </a:r>
            <a:endParaRPr lang="en-US" dirty="0"/>
          </a:p>
        </p:txBody>
      </p:sp>
      <p:sp>
        <p:nvSpPr>
          <p:cNvPr id="4" name="Slide Number Placeholder 3"/>
          <p:cNvSpPr>
            <a:spLocks noGrp="1"/>
          </p:cNvSpPr>
          <p:nvPr>
            <p:ph type="sldNum" sz="quarter" idx="10"/>
          </p:nvPr>
        </p:nvSpPr>
        <p:spPr/>
        <p:txBody>
          <a:bodyPr/>
          <a:lstStyle/>
          <a:p>
            <a:fld id="{0246C732-F687-4D21-B311-47CCDE8F8EA1}"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30,000 </a:t>
            </a:r>
            <a:r>
              <a:rPr lang="en-US" dirty="0" smtClean="0"/>
              <a:t>reads/sec well within HW capabilities.  </a:t>
            </a:r>
          </a:p>
          <a:p>
            <a:endParaRPr lang="en-US" dirty="0" smtClean="0"/>
          </a:p>
          <a:p>
            <a:r>
              <a:rPr lang="en-US" dirty="0" smtClean="0"/>
              <a:t>It is likely that no block had more than 1 record from the table in it.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30k / 10k =</a:t>
            </a:r>
            <a:r>
              <a:rPr lang="en-US" baseline="0" dirty="0" smtClean="0"/>
              <a:t> –B is being flushed </a:t>
            </a:r>
            <a:r>
              <a:rPr lang="en-US" dirty="0" smtClean="0"/>
              <a:t>3</a:t>
            </a:r>
            <a:r>
              <a:rPr lang="en-US" baseline="0" dirty="0" smtClean="0"/>
              <a:t> times per second</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ultimate fix also involved correcting</a:t>
            </a:r>
            <a:r>
              <a:rPr lang="en-US" sz="1200" kern="1200" baseline="0" dirty="0" smtClean="0">
                <a:solidFill>
                  <a:schemeClr val="tx1"/>
                </a:solidFill>
                <a:latin typeface="+mn-lt"/>
                <a:ea typeface="+mn-ea"/>
                <a:cs typeface="+mn-cs"/>
              </a:rPr>
              <a:t> the code to select the proper index and purging the table to eliminate junk data.  It took the vendor a year to get the fix to the customer.</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246C732-F687-4D21-B311-47CCDE8F8EA1}"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55718B-427D-4C9B-B8C4-2B4C6663E068}" type="datetimeFigureOut">
              <a:rPr lang="en-US" smtClean="0"/>
              <a:pPr/>
              <a:t>11/17/2009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7C8AD-9CD5-4FD6-B96A-EC63C8DD46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55718B-427D-4C9B-B8C4-2B4C6663E068}" type="datetimeFigureOut">
              <a:rPr lang="en-US" smtClean="0"/>
              <a:pPr/>
              <a:t>11/17/2009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7C8AD-9CD5-4FD6-B96A-EC63C8DD46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55718B-427D-4C9B-B8C4-2B4C6663E068}" type="datetimeFigureOut">
              <a:rPr lang="en-US" smtClean="0"/>
              <a:pPr/>
              <a:t>11/17/2009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7C8AD-9CD5-4FD6-B96A-EC63C8DD46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62800" cy="1143000"/>
          </a:xfrm>
          <a:ln>
            <a:noFill/>
          </a:ln>
        </p:spPr>
        <p:txBody>
          <a:bodyPr/>
          <a:lstStyle>
            <a:lvl1pPr algn="l">
              <a:defRPr>
                <a:solidFill>
                  <a:schemeClr val="accent1">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55718B-427D-4C9B-B8C4-2B4C6663E068}" type="datetimeFigureOut">
              <a:rPr lang="en-US" smtClean="0"/>
              <a:pPr/>
              <a:t>11/17/2009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7C8AD-9CD5-4FD6-B96A-EC63C8DD4688}" type="slidenum">
              <a:rPr lang="en-US" smtClean="0"/>
              <a:pPr/>
              <a:t>‹#›</a:t>
            </a:fld>
            <a:endParaRPr lang="en-US"/>
          </a:p>
        </p:txBody>
      </p:sp>
      <p:pic>
        <p:nvPicPr>
          <p:cNvPr id="7" name="Picture 6" descr="DBALogo3.jpg"/>
          <p:cNvPicPr>
            <a:picLocks noChangeAspect="1"/>
          </p:cNvPicPr>
          <p:nvPr userDrawn="1"/>
        </p:nvPicPr>
        <p:blipFill>
          <a:blip r:embed="rId2" cstate="print"/>
          <a:stretch>
            <a:fillRect/>
          </a:stretch>
        </p:blipFill>
        <p:spPr>
          <a:xfrm>
            <a:off x="7827264" y="131064"/>
            <a:ext cx="1240536" cy="1240536"/>
          </a:xfrm>
          <a:prstGeom prst="rect">
            <a:avLst/>
          </a:prstGeom>
        </p:spPr>
      </p:pic>
      <p:cxnSp>
        <p:nvCxnSpPr>
          <p:cNvPr id="9" name="Straight Connector 8"/>
          <p:cNvCxnSpPr/>
          <p:nvPr userDrawn="1"/>
        </p:nvCxnSpPr>
        <p:spPr>
          <a:xfrm>
            <a:off x="457200" y="1522412"/>
            <a:ext cx="8229600" cy="1588"/>
          </a:xfrm>
          <a:prstGeom prst="line">
            <a:avLst/>
          </a:prstGeom>
          <a:ln w="19050"/>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55718B-427D-4C9B-B8C4-2B4C6663E068}" type="datetimeFigureOut">
              <a:rPr lang="en-US" smtClean="0"/>
              <a:pPr/>
              <a:t>11/17/2009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7C8AD-9CD5-4FD6-B96A-EC63C8DD46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55718B-427D-4C9B-B8C4-2B4C6663E068}" type="datetimeFigureOut">
              <a:rPr lang="en-US" smtClean="0"/>
              <a:pPr/>
              <a:t>11/17/2009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57C8AD-9CD5-4FD6-B96A-EC63C8DD46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55718B-427D-4C9B-B8C4-2B4C6663E068}" type="datetimeFigureOut">
              <a:rPr lang="en-US" smtClean="0"/>
              <a:pPr/>
              <a:t>11/17/2009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57C8AD-9CD5-4FD6-B96A-EC63C8DD46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55718B-427D-4C9B-B8C4-2B4C6663E068}" type="datetimeFigureOut">
              <a:rPr lang="en-US" smtClean="0"/>
              <a:pPr/>
              <a:t>11/17/2009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57C8AD-9CD5-4FD6-B96A-EC63C8DD46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55718B-427D-4C9B-B8C4-2B4C6663E068}" type="datetimeFigureOut">
              <a:rPr lang="en-US" smtClean="0"/>
              <a:pPr/>
              <a:t>11/17/2009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57C8AD-9CD5-4FD6-B96A-EC63C8DD46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55718B-427D-4C9B-B8C4-2B4C6663E068}" type="datetimeFigureOut">
              <a:rPr lang="en-US" smtClean="0"/>
              <a:pPr/>
              <a:t>11/17/2009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57C8AD-9CD5-4FD6-B96A-EC63C8DD46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55718B-427D-4C9B-B8C4-2B4C6663E068}" type="datetimeFigureOut">
              <a:rPr lang="en-US" smtClean="0"/>
              <a:pPr/>
              <a:t>11/17/2009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57C8AD-9CD5-4FD6-B96A-EC63C8DD46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914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55718B-427D-4C9B-B8C4-2B4C6663E068}" type="datetimeFigureOut">
              <a:rPr lang="en-US" smtClean="0"/>
              <a:pPr/>
              <a:t>11/17/2009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7C8AD-9CD5-4FD6-B96A-EC63C8DD4688}" type="slidenum">
              <a:rPr lang="en-US" smtClean="0"/>
              <a:pPr/>
              <a:t>‹#›</a:t>
            </a:fld>
            <a:endParaRPr lang="en-US"/>
          </a:p>
        </p:txBody>
      </p:sp>
      <p:pic>
        <p:nvPicPr>
          <p:cNvPr id="7" name="Picture 6" descr="DBAlogo_lg.jpg"/>
          <p:cNvPicPr>
            <a:picLocks noChangeAspect="1"/>
          </p:cNvPicPr>
          <p:nvPr/>
        </p:nvPicPr>
        <p:blipFill>
          <a:blip r:embed="rId13" cstate="print"/>
          <a:stretch>
            <a:fillRect/>
          </a:stretch>
        </p:blipFill>
        <p:spPr>
          <a:xfrm>
            <a:off x="1219200" y="6381750"/>
            <a:ext cx="1295400" cy="32385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1470025"/>
          </a:xfrm>
        </p:spPr>
        <p:txBody>
          <a:bodyPr>
            <a:noAutofit/>
          </a:bodyPr>
          <a:lstStyle/>
          <a:p>
            <a:r>
              <a:rPr lang="en-US" sz="8800" b="1" dirty="0" smtClean="0">
                <a:solidFill>
                  <a:schemeClr val="accent6">
                    <a:lumMod val="75000"/>
                  </a:schemeClr>
                </a:solidFill>
              </a:rPr>
              <a:t>Storage Optimization Strategies</a:t>
            </a:r>
            <a:endParaRPr lang="en-US" sz="8800" b="1" dirty="0">
              <a:solidFill>
                <a:schemeClr val="accent6">
                  <a:lumMod val="75000"/>
                </a:schemeClr>
              </a:solidFill>
            </a:endParaRPr>
          </a:p>
        </p:txBody>
      </p:sp>
      <p:sp>
        <p:nvSpPr>
          <p:cNvPr id="3" name="Subtitle 2"/>
          <p:cNvSpPr>
            <a:spLocks noGrp="1"/>
          </p:cNvSpPr>
          <p:nvPr>
            <p:ph type="subTitle" idx="1"/>
          </p:nvPr>
        </p:nvSpPr>
        <p:spPr>
          <a:xfrm>
            <a:off x="1600200" y="4724400"/>
            <a:ext cx="5943600" cy="1143000"/>
          </a:xfrm>
        </p:spPr>
        <p:txBody>
          <a:bodyPr>
            <a:normAutofit fontScale="85000" lnSpcReduction="20000"/>
          </a:bodyPr>
          <a:lstStyle/>
          <a:p>
            <a:r>
              <a:rPr lang="en-US" dirty="0" smtClean="0"/>
              <a:t>Techniques for configuring your </a:t>
            </a:r>
            <a:r>
              <a:rPr lang="en-US" b="1" dirty="0" smtClean="0">
                <a:solidFill>
                  <a:schemeClr val="accent1"/>
                </a:solidFill>
              </a:rPr>
              <a:t>Progress </a:t>
            </a:r>
            <a:r>
              <a:rPr lang="en-US" b="1" dirty="0" err="1" smtClean="0">
                <a:solidFill>
                  <a:schemeClr val="accent1"/>
                </a:solidFill>
              </a:rPr>
              <a:t>OpenEdge</a:t>
            </a:r>
            <a:r>
              <a:rPr lang="en-US" b="1" dirty="0" smtClean="0">
                <a:solidFill>
                  <a:schemeClr val="accent1"/>
                </a:solidFill>
              </a:rPr>
              <a:t> Database</a:t>
            </a:r>
            <a:r>
              <a:rPr lang="en-US" dirty="0" smtClean="0">
                <a:solidFill>
                  <a:schemeClr val="bg1">
                    <a:lumMod val="50000"/>
                  </a:schemeClr>
                </a:solidFill>
              </a:rPr>
              <a:t> in order to minimize IO operations.</a:t>
            </a:r>
            <a:endParaRPr lang="en-US"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Sneak Peek!</a:t>
            </a:r>
            <a:endParaRPr lang="en-US" sz="2700" dirty="0"/>
          </a:p>
        </p:txBody>
      </p:sp>
      <p:sp>
        <p:nvSpPr>
          <p:cNvPr id="3" name="Content Placeholder 2"/>
          <p:cNvSpPr>
            <a:spLocks noGrp="1"/>
          </p:cNvSpPr>
          <p:nvPr>
            <p:ph idx="1"/>
          </p:nvPr>
        </p:nvSpPr>
        <p:spPr>
          <a:xfrm>
            <a:off x="457200" y="1600200"/>
            <a:ext cx="8382000" cy="4648200"/>
          </a:xfrm>
        </p:spPr>
        <p:style>
          <a:lnRef idx="1">
            <a:schemeClr val="accent4"/>
          </a:lnRef>
          <a:fillRef idx="2">
            <a:schemeClr val="accent4"/>
          </a:fillRef>
          <a:effectRef idx="1">
            <a:schemeClr val="accent4"/>
          </a:effectRef>
          <a:fontRef idx="minor">
            <a:schemeClr val="dk1"/>
          </a:fontRef>
        </p:style>
        <p:txBody>
          <a:bodyPr>
            <a:normAutofit/>
          </a:bodyPr>
          <a:lstStyle/>
          <a:p>
            <a:r>
              <a:rPr lang="en-US" sz="3000" dirty="0" smtClean="0"/>
              <a:t>10.2B is expected to support a new feature called “Alternate Buffer Pool”.</a:t>
            </a:r>
          </a:p>
          <a:p>
            <a:r>
              <a:rPr lang="en-US" sz="3000" dirty="0" smtClean="0"/>
              <a:t>This can be used to isolate specified database objects (tables and/or indexes).</a:t>
            </a:r>
          </a:p>
          <a:p>
            <a:r>
              <a:rPr lang="en-US" sz="3000" dirty="0" smtClean="0"/>
              <a:t>The alternate buffer pool has its own distinct –B.</a:t>
            </a:r>
          </a:p>
          <a:p>
            <a:r>
              <a:rPr lang="en-US" sz="3000" dirty="0" smtClean="0"/>
              <a:t>If the database objects are smaller than –B there is no need for the LRU algorithm.</a:t>
            </a:r>
          </a:p>
          <a:p>
            <a:r>
              <a:rPr lang="en-US" sz="3000" dirty="0" smtClean="0"/>
              <a:t>This can result in </a:t>
            </a:r>
            <a:r>
              <a:rPr lang="en-US" sz="3000" b="1" dirty="0" smtClean="0"/>
              <a:t>major</a:t>
            </a:r>
            <a:r>
              <a:rPr lang="en-US" sz="3000" dirty="0" smtClean="0"/>
              <a:t> performance improvements for small, but very active, tables.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Only Read What You Need</a:t>
            </a:r>
            <a:endParaRPr lang="en-US" sz="2700" dirty="0"/>
          </a:p>
        </p:txBody>
      </p:sp>
      <p:sp>
        <p:nvSpPr>
          <p:cNvPr id="3" name="Content Placeholder 2"/>
          <p:cNvSpPr>
            <a:spLocks noGrp="1"/>
          </p:cNvSpPr>
          <p:nvPr>
            <p:ph idx="1"/>
          </p:nvPr>
        </p:nvSpPr>
        <p:spPr>
          <a:xfrm>
            <a:off x="457200" y="1600200"/>
            <a:ext cx="8458200" cy="4876800"/>
          </a:xfrm>
        </p:spPr>
        <p:txBody>
          <a:bodyPr>
            <a:normAutofit lnSpcReduction="10000"/>
          </a:bodyPr>
          <a:lstStyle/>
          <a:p>
            <a:r>
              <a:rPr lang="en-US" dirty="0" smtClean="0"/>
              <a:t>Because Type 2 Storage Areas are “asocial”:</a:t>
            </a:r>
          </a:p>
          <a:p>
            <a:pPr lvl="1"/>
            <a:r>
              <a:rPr lang="en-US" sz="3000" dirty="0" smtClean="0"/>
              <a:t>Data in the block is from a </a:t>
            </a:r>
            <a:r>
              <a:rPr lang="en-US" sz="3000" b="1" dirty="0" smtClean="0"/>
              <a:t>single</a:t>
            </a:r>
            <a:r>
              <a:rPr lang="en-US" sz="3000" dirty="0" smtClean="0"/>
              <a:t> table.</a:t>
            </a:r>
          </a:p>
          <a:p>
            <a:pPr lvl="1"/>
            <a:r>
              <a:rPr lang="en-US" sz="3000" dirty="0" smtClean="0"/>
              <a:t>Locality of Reference is leveraged more strongly.</a:t>
            </a:r>
          </a:p>
          <a:p>
            <a:pPr lvl="1"/>
            <a:r>
              <a:rPr lang="en-US" sz="3000" dirty="0" smtClean="0"/>
              <a:t>Table oriented utilities, such as index rebuild, binary dump and so forth know which blocks they need to read and which blocks they do not need to read.</a:t>
            </a:r>
          </a:p>
          <a:p>
            <a:pPr lvl="1"/>
            <a:r>
              <a:rPr lang="en-US" sz="3000" dirty="0" smtClean="0"/>
              <a:t>DB features, such as the SQL-92 fast table scan and fast table drop can operate much more effectively.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 2 Areas are not just…</a:t>
            </a:r>
            <a:endParaRPr lang="en-US" sz="2700" dirty="0"/>
          </a:p>
        </p:txBody>
      </p:sp>
      <p:sp>
        <p:nvSpPr>
          <p:cNvPr id="3" name="Content Placeholder 2"/>
          <p:cNvSpPr>
            <a:spLocks noGrp="1"/>
          </p:cNvSpPr>
          <p:nvPr>
            <p:ph idx="1"/>
          </p:nvPr>
        </p:nvSpPr>
        <p:spPr>
          <a:xfrm>
            <a:off x="457200" y="1600200"/>
            <a:ext cx="8686800" cy="4571999"/>
          </a:xfrm>
        </p:spPr>
        <p:txBody>
          <a:bodyPr>
            <a:normAutofit fontScale="92500" lnSpcReduction="10000"/>
          </a:bodyPr>
          <a:lstStyle/>
          <a:p>
            <a:r>
              <a:rPr lang="en-US" dirty="0" smtClean="0"/>
              <a:t>… for large tables – very small, yet active tables can dominate an application’s IO.</a:t>
            </a:r>
            <a:br>
              <a:rPr lang="en-US" dirty="0" smtClean="0"/>
            </a:br>
            <a:endParaRPr lang="en-US" dirty="0" smtClean="0"/>
          </a:p>
          <a:p>
            <a:r>
              <a:rPr lang="en-US" dirty="0" smtClean="0"/>
              <a:t>Case Study:  A system with 30,000 record reads/sec.</a:t>
            </a:r>
          </a:p>
          <a:p>
            <a:pPr lvl="1"/>
            <a:r>
              <a:rPr lang="en-US" dirty="0" smtClean="0"/>
              <a:t>The bulk of the reads were from one 10,000 record table.</a:t>
            </a:r>
          </a:p>
          <a:p>
            <a:pPr lvl="1"/>
            <a:r>
              <a:rPr lang="en-US" dirty="0" smtClean="0"/>
              <a:t>That table was in a Type 1 area and its records were widely scattered.</a:t>
            </a:r>
          </a:p>
          <a:p>
            <a:pPr lvl="1"/>
            <a:r>
              <a:rPr lang="en-US" dirty="0" smtClean="0"/>
              <a:t>Big B was set to 10,000 and RAM was tight.</a:t>
            </a:r>
          </a:p>
          <a:p>
            <a:pPr lvl="1"/>
            <a:r>
              <a:rPr lang="en-US" dirty="0" smtClean="0"/>
              <a:t>Moving the table to a Type 2 Area patched the problem. Only 10% of –B was now needed for this table.</a:t>
            </a:r>
          </a:p>
          <a:p>
            <a:pPr lvl="1"/>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 </a:t>
            </a:r>
            <a:r>
              <a:rPr lang="en-US" b="1" dirty="0" smtClean="0"/>
              <a:t>Many</a:t>
            </a:r>
            <a:r>
              <a:rPr lang="en-US" dirty="0" smtClean="0"/>
              <a:t> (Type 2) Storage Areas</a:t>
            </a:r>
            <a:endParaRPr lang="en-US" sz="2700" dirty="0"/>
          </a:p>
        </p:txBody>
      </p:sp>
      <p:sp>
        <p:nvSpPr>
          <p:cNvPr id="3" name="Content Placeholder 2"/>
          <p:cNvSpPr>
            <a:spLocks noGrp="1"/>
          </p:cNvSpPr>
          <p:nvPr>
            <p:ph idx="1"/>
          </p:nvPr>
        </p:nvSpPr>
        <p:spPr/>
        <p:txBody>
          <a:bodyPr>
            <a:normAutofit/>
          </a:bodyPr>
          <a:lstStyle/>
          <a:p>
            <a:r>
              <a:rPr lang="en-US" dirty="0" smtClean="0"/>
              <a:t>Do </a:t>
            </a:r>
            <a:r>
              <a:rPr lang="en-US" b="1" dirty="0" smtClean="0"/>
              <a:t>NOT</a:t>
            </a:r>
            <a:r>
              <a:rPr lang="en-US" dirty="0" smtClean="0"/>
              <a:t> assign tables to areas based on “function”.</a:t>
            </a:r>
          </a:p>
          <a:p>
            <a:r>
              <a:rPr lang="en-US" dirty="0" smtClean="0"/>
              <a:t>Create distinct storage areas for:</a:t>
            </a:r>
          </a:p>
          <a:p>
            <a:pPr lvl="1"/>
            <a:r>
              <a:rPr lang="en-US" dirty="0" smtClean="0"/>
              <a:t>Each very large table</a:t>
            </a:r>
          </a:p>
          <a:p>
            <a:pPr lvl="1"/>
            <a:r>
              <a:rPr lang="en-US" dirty="0" smtClean="0"/>
              <a:t>Each very active table</a:t>
            </a:r>
          </a:p>
          <a:p>
            <a:pPr lvl="1"/>
            <a:r>
              <a:rPr lang="en-US" dirty="0" smtClean="0"/>
              <a:t>Indexes </a:t>
            </a:r>
            <a:r>
              <a:rPr lang="en-US" dirty="0" err="1" smtClean="0"/>
              <a:t>vs</a:t>
            </a:r>
            <a:r>
              <a:rPr lang="en-US" dirty="0" smtClean="0"/>
              <a:t> Data</a:t>
            </a:r>
          </a:p>
          <a:p>
            <a:pPr lvl="1"/>
            <a:r>
              <a:rPr lang="en-US" dirty="0" smtClean="0"/>
              <a:t>Tables with common Rows Per Block settings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Finding Active Tables</a:t>
            </a:r>
            <a:endParaRPr lang="en-US" dirty="0"/>
          </a:p>
        </p:txBody>
      </p:sp>
      <p:pic>
        <p:nvPicPr>
          <p:cNvPr id="4" name="Picture 3" descr="PTDotNETTblMon.png"/>
          <p:cNvPicPr>
            <a:picLocks noChangeAspect="1"/>
          </p:cNvPicPr>
          <p:nvPr/>
        </p:nvPicPr>
        <p:blipFill>
          <a:blip r:embed="rId3" cstate="print"/>
          <a:stretch>
            <a:fillRect/>
          </a:stretch>
        </p:blipFill>
        <p:spPr>
          <a:xfrm>
            <a:off x="1157557" y="1676400"/>
            <a:ext cx="7171586" cy="45720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0" y="0"/>
            <a:ext cx="1447800" cy="14478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       Shameless Plug</a:t>
            </a:r>
            <a:endParaRPr lang="en-US" dirty="0"/>
          </a:p>
        </p:txBody>
      </p:sp>
      <p:pic>
        <p:nvPicPr>
          <p:cNvPr id="1027" name="Picture 3"/>
          <p:cNvPicPr>
            <a:picLocks noChangeAspect="1" noChangeArrowheads="1"/>
          </p:cNvPicPr>
          <p:nvPr/>
        </p:nvPicPr>
        <p:blipFill>
          <a:blip r:embed="rId3" cstate="print"/>
          <a:srcRect/>
          <a:stretch>
            <a:fillRect/>
          </a:stretch>
        </p:blipFill>
        <p:spPr bwMode="auto">
          <a:xfrm>
            <a:off x="763243" y="1543050"/>
            <a:ext cx="7161557" cy="4781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Use the Largest DB Block Size</a:t>
            </a:r>
            <a:endParaRPr lang="en-US" sz="2700" dirty="0"/>
          </a:p>
        </p:txBody>
      </p:sp>
      <p:sp>
        <p:nvSpPr>
          <p:cNvPr id="3" name="Content Placeholder 2"/>
          <p:cNvSpPr>
            <a:spLocks noGrp="1"/>
          </p:cNvSpPr>
          <p:nvPr>
            <p:ph idx="1"/>
          </p:nvPr>
        </p:nvSpPr>
        <p:spPr/>
        <p:txBody>
          <a:bodyPr/>
          <a:lstStyle/>
          <a:p>
            <a:r>
              <a:rPr lang="en-US" dirty="0" smtClean="0"/>
              <a:t>Large Blocks reduce IO, fewer operations are needed to move the same amount of data.</a:t>
            </a:r>
          </a:p>
          <a:p>
            <a:r>
              <a:rPr lang="en-US" dirty="0" smtClean="0"/>
              <a:t>More data can be packed into the same space because there is proportionally less overhead.</a:t>
            </a:r>
          </a:p>
          <a:p>
            <a:r>
              <a:rPr lang="en-US" dirty="0" smtClean="0"/>
              <a:t>Because a large block can contain more data it has improved odds of being a cache “hit”.</a:t>
            </a:r>
          </a:p>
          <a:p>
            <a:r>
              <a:rPr lang="en-US" dirty="0" smtClean="0"/>
              <a:t>Large blocks enable HW features to be leveraged.  Especially SAN HW.</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Set Rows Per Block Optimally</a:t>
            </a:r>
            <a:endParaRPr lang="en-US" sz="2700" dirty="0"/>
          </a:p>
        </p:txBody>
      </p:sp>
      <p:sp>
        <p:nvSpPr>
          <p:cNvPr id="3" name="Content Placeholder 2"/>
          <p:cNvSpPr>
            <a:spLocks noGrp="1"/>
          </p:cNvSpPr>
          <p:nvPr>
            <p:ph idx="1"/>
          </p:nvPr>
        </p:nvSpPr>
        <p:spPr/>
        <p:txBody>
          <a:bodyPr>
            <a:normAutofit fontScale="92500" lnSpcReduction="10000"/>
          </a:bodyPr>
          <a:lstStyle/>
          <a:p>
            <a:r>
              <a:rPr lang="en-US" dirty="0" smtClean="0"/>
              <a:t>Use the largest Rows Per Block that:</a:t>
            </a:r>
          </a:p>
          <a:p>
            <a:pPr lvl="1"/>
            <a:r>
              <a:rPr lang="en-US" dirty="0" smtClean="0"/>
              <a:t>Fills the block!</a:t>
            </a:r>
          </a:p>
          <a:p>
            <a:pPr lvl="1"/>
            <a:r>
              <a:rPr lang="en-US" dirty="0" smtClean="0"/>
              <a:t>But does not unnecessarily fragment it.</a:t>
            </a:r>
          </a:p>
          <a:p>
            <a:r>
              <a:rPr lang="en-US" dirty="0" smtClean="0"/>
              <a:t>Rough Guideline:</a:t>
            </a:r>
          </a:p>
          <a:p>
            <a:pPr lvl="1"/>
            <a:r>
              <a:rPr lang="en-US" dirty="0" smtClean="0"/>
              <a:t>Next power of 2 after </a:t>
            </a:r>
            <a:r>
              <a:rPr lang="en-US" dirty="0" err="1" smtClean="0"/>
              <a:t>BlockSize</a:t>
            </a:r>
            <a:r>
              <a:rPr lang="en-US" dirty="0" smtClean="0"/>
              <a:t> / (</a:t>
            </a:r>
            <a:r>
              <a:rPr lang="en-US" dirty="0" err="1" smtClean="0"/>
              <a:t>AvgRecSize</a:t>
            </a:r>
            <a:r>
              <a:rPr lang="en-US" dirty="0" smtClean="0"/>
              <a:t> + 20)</a:t>
            </a:r>
          </a:p>
          <a:p>
            <a:pPr lvl="1"/>
            <a:r>
              <a:rPr lang="en-US" dirty="0" smtClean="0"/>
              <a:t>Example:   </a:t>
            </a:r>
            <a:r>
              <a:rPr lang="en-US" sz="2400" dirty="0" smtClean="0"/>
              <a:t>8192 / (90 + 20) = 74,  next power of 2 = 128</a:t>
            </a:r>
          </a:p>
          <a:p>
            <a:pPr lvl="1"/>
            <a:r>
              <a:rPr lang="en-US" dirty="0" smtClean="0"/>
              <a:t>Range is powers of 2 from 1 to 256.</a:t>
            </a:r>
          </a:p>
          <a:p>
            <a:r>
              <a:rPr lang="en-US" dirty="0" smtClean="0"/>
              <a:t>Caveat: there are far more complex rules that can be used and a great deal depends on the application’s record creation &amp; update behavior.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Set Rows Per Block Optimally</a:t>
            </a:r>
            <a:endParaRPr lang="en-US" sz="2700" dirty="0"/>
          </a:p>
        </p:txBody>
      </p:sp>
      <p:graphicFrame>
        <p:nvGraphicFramePr>
          <p:cNvPr id="7" name="Content Placeholder 6"/>
          <p:cNvGraphicFramePr>
            <a:graphicFrameLocks noGrp="1"/>
          </p:cNvGraphicFramePr>
          <p:nvPr>
            <p:ph idx="1"/>
          </p:nvPr>
        </p:nvGraphicFramePr>
        <p:xfrm>
          <a:off x="228601" y="1778000"/>
          <a:ext cx="8686797" cy="4079240"/>
        </p:xfrm>
        <a:graphic>
          <a:graphicData uri="http://schemas.openxmlformats.org/drawingml/2006/table">
            <a:tbl>
              <a:tblPr firstRow="1" bandRow="1">
                <a:tableStyleId>{5C22544A-7EE6-4342-B048-85BDC9FD1C3A}</a:tableStyleId>
              </a:tblPr>
              <a:tblGrid>
                <a:gridCol w="1240971"/>
                <a:gridCol w="1240971"/>
                <a:gridCol w="1240971"/>
                <a:gridCol w="1240971"/>
                <a:gridCol w="1240971"/>
                <a:gridCol w="1240971"/>
                <a:gridCol w="1240971"/>
              </a:tblGrid>
              <a:tr h="370840">
                <a:tc>
                  <a:txBody>
                    <a:bodyPr/>
                    <a:lstStyle/>
                    <a:p>
                      <a:pPr algn="ctr"/>
                      <a:r>
                        <a:rPr lang="en-US" dirty="0" err="1" smtClean="0"/>
                        <a:t>BlkSz</a:t>
                      </a:r>
                      <a:endParaRPr lang="en-US" dirty="0"/>
                    </a:p>
                  </a:txBody>
                  <a:tcPr/>
                </a:tc>
                <a:tc>
                  <a:txBody>
                    <a:bodyPr/>
                    <a:lstStyle/>
                    <a:p>
                      <a:pPr algn="ctr"/>
                      <a:r>
                        <a:rPr lang="en-US" dirty="0" smtClean="0"/>
                        <a:t>RPB</a:t>
                      </a:r>
                      <a:endParaRPr lang="en-US" dirty="0"/>
                    </a:p>
                  </a:txBody>
                  <a:tcPr/>
                </a:tc>
                <a:tc>
                  <a:txBody>
                    <a:bodyPr/>
                    <a:lstStyle/>
                    <a:p>
                      <a:pPr algn="ctr"/>
                      <a:r>
                        <a:rPr lang="en-US" dirty="0" smtClean="0"/>
                        <a:t>Blocks</a:t>
                      </a:r>
                      <a:endParaRPr lang="en-US" dirty="0"/>
                    </a:p>
                  </a:txBody>
                  <a:tcPr/>
                </a:tc>
                <a:tc>
                  <a:txBody>
                    <a:bodyPr/>
                    <a:lstStyle/>
                    <a:p>
                      <a:pPr algn="ctr"/>
                      <a:r>
                        <a:rPr lang="en-US" dirty="0" smtClean="0"/>
                        <a:t>Disk (KB)</a:t>
                      </a:r>
                      <a:endParaRPr lang="en-US" dirty="0"/>
                    </a:p>
                  </a:txBody>
                  <a:tcPr/>
                </a:tc>
                <a:tc>
                  <a:txBody>
                    <a:bodyPr/>
                    <a:lstStyle/>
                    <a:p>
                      <a:pPr algn="ctr"/>
                      <a:r>
                        <a:rPr lang="en-US" dirty="0" smtClean="0"/>
                        <a:t>Waste/</a:t>
                      </a:r>
                      <a:r>
                        <a:rPr lang="en-US" dirty="0" err="1" smtClean="0"/>
                        <a:t>Blk</a:t>
                      </a:r>
                      <a:endParaRPr lang="en-US" dirty="0"/>
                    </a:p>
                  </a:txBody>
                  <a:tcPr/>
                </a:tc>
                <a:tc>
                  <a:txBody>
                    <a:bodyPr/>
                    <a:lstStyle/>
                    <a:p>
                      <a:pPr algn="ctr"/>
                      <a:r>
                        <a:rPr lang="en-US" dirty="0" smtClean="0"/>
                        <a:t>%Used</a:t>
                      </a:r>
                      <a:endParaRPr lang="en-US" dirty="0"/>
                    </a:p>
                  </a:txBody>
                  <a:tcPr/>
                </a:tc>
                <a:tc>
                  <a:txBody>
                    <a:bodyPr/>
                    <a:lstStyle/>
                    <a:p>
                      <a:pPr algn="ctr"/>
                      <a:r>
                        <a:rPr lang="en-US" dirty="0" smtClean="0"/>
                        <a:t>Actual RPB</a:t>
                      </a:r>
                      <a:endParaRPr lang="en-US" dirty="0"/>
                    </a:p>
                  </a:txBody>
                  <a:tcPr/>
                </a:tc>
              </a:tr>
              <a:tr h="370840">
                <a:tc>
                  <a:txBody>
                    <a:bodyPr/>
                    <a:lstStyle/>
                    <a:p>
                      <a:pPr algn="ctr"/>
                      <a:r>
                        <a:rPr lang="en-US" dirty="0" smtClean="0"/>
                        <a:t>1</a:t>
                      </a:r>
                      <a:endParaRPr lang="en-US" dirty="0"/>
                    </a:p>
                  </a:txBody>
                  <a:tcPr/>
                </a:tc>
                <a:tc>
                  <a:txBody>
                    <a:bodyPr/>
                    <a:lstStyle/>
                    <a:p>
                      <a:pPr algn="ctr"/>
                      <a:r>
                        <a:rPr lang="en-US" dirty="0" smtClean="0"/>
                        <a:t>4</a:t>
                      </a:r>
                      <a:endParaRPr lang="en-US" dirty="0"/>
                    </a:p>
                  </a:txBody>
                  <a:tcPr/>
                </a:tc>
                <a:tc>
                  <a:txBody>
                    <a:bodyPr/>
                    <a:lstStyle/>
                    <a:p>
                      <a:pPr algn="ctr"/>
                      <a:r>
                        <a:rPr lang="en-US" dirty="0" smtClean="0"/>
                        <a:t>3,015</a:t>
                      </a:r>
                      <a:endParaRPr lang="en-US" dirty="0"/>
                    </a:p>
                  </a:txBody>
                  <a:tcPr/>
                </a:tc>
                <a:tc>
                  <a:txBody>
                    <a:bodyPr/>
                    <a:lstStyle/>
                    <a:p>
                      <a:pPr algn="ctr"/>
                      <a:r>
                        <a:rPr lang="en-US" dirty="0" smtClean="0"/>
                        <a:t>3,015</a:t>
                      </a:r>
                      <a:endParaRPr lang="en-US" dirty="0"/>
                    </a:p>
                  </a:txBody>
                  <a:tcPr/>
                </a:tc>
                <a:tc>
                  <a:txBody>
                    <a:bodyPr/>
                    <a:lstStyle/>
                    <a:p>
                      <a:pPr algn="ctr"/>
                      <a:r>
                        <a:rPr lang="en-US" dirty="0" smtClean="0"/>
                        <a:t>124</a:t>
                      </a:r>
                      <a:endParaRPr lang="en-US" dirty="0"/>
                    </a:p>
                  </a:txBody>
                  <a:tcPr/>
                </a:tc>
                <a:tc>
                  <a:txBody>
                    <a:bodyPr/>
                    <a:lstStyle/>
                    <a:p>
                      <a:pPr algn="ctr"/>
                      <a:r>
                        <a:rPr lang="en-US" dirty="0" smtClean="0"/>
                        <a:t>86%</a:t>
                      </a:r>
                      <a:endParaRPr lang="en-US" dirty="0"/>
                    </a:p>
                  </a:txBody>
                  <a:tcPr/>
                </a:tc>
                <a:tc>
                  <a:txBody>
                    <a:bodyPr/>
                    <a:lstStyle/>
                    <a:p>
                      <a:pPr algn="ctr"/>
                      <a:r>
                        <a:rPr lang="en-US" dirty="0" smtClean="0"/>
                        <a:t>3</a:t>
                      </a:r>
                      <a:endParaRPr lang="en-US" dirty="0"/>
                    </a:p>
                  </a:txBody>
                  <a:tcPr/>
                </a:tc>
              </a:tr>
              <a:tr h="370840">
                <a:tc>
                  <a:txBody>
                    <a:bodyPr/>
                    <a:lstStyle/>
                    <a:p>
                      <a:pPr algn="ctr"/>
                      <a:r>
                        <a:rPr lang="en-US" dirty="0" smtClean="0"/>
                        <a:t>4</a:t>
                      </a:r>
                      <a:endParaRPr lang="en-US" dirty="0"/>
                    </a:p>
                  </a:txBody>
                  <a:tcPr/>
                </a:tc>
                <a:tc>
                  <a:txBody>
                    <a:bodyPr/>
                    <a:lstStyle/>
                    <a:p>
                      <a:pPr algn="ctr"/>
                      <a:r>
                        <a:rPr lang="en-US" dirty="0" smtClean="0"/>
                        <a:t>4</a:t>
                      </a:r>
                      <a:endParaRPr lang="en-US" dirty="0"/>
                    </a:p>
                  </a:txBody>
                  <a:tcPr/>
                </a:tc>
                <a:tc>
                  <a:txBody>
                    <a:bodyPr/>
                    <a:lstStyle/>
                    <a:p>
                      <a:pPr algn="ctr"/>
                      <a:r>
                        <a:rPr lang="en-US" dirty="0" smtClean="0"/>
                        <a:t>2,500</a:t>
                      </a:r>
                      <a:endParaRPr lang="en-US" dirty="0"/>
                    </a:p>
                  </a:txBody>
                  <a:tcPr/>
                </a:tc>
                <a:tc>
                  <a:txBody>
                    <a:bodyPr/>
                    <a:lstStyle/>
                    <a:p>
                      <a:pPr algn="ctr"/>
                      <a:r>
                        <a:rPr lang="en-US" dirty="0" smtClean="0"/>
                        <a:t>10,000</a:t>
                      </a:r>
                      <a:endParaRPr lang="en-US" dirty="0"/>
                    </a:p>
                  </a:txBody>
                  <a:tcPr/>
                </a:tc>
                <a:tc>
                  <a:txBody>
                    <a:bodyPr/>
                    <a:lstStyle/>
                    <a:p>
                      <a:pPr algn="ctr"/>
                      <a:r>
                        <a:rPr lang="en-US" dirty="0" smtClean="0"/>
                        <a:t>2,965</a:t>
                      </a:r>
                      <a:endParaRPr lang="en-US" dirty="0"/>
                    </a:p>
                  </a:txBody>
                  <a:tcPr/>
                </a:tc>
                <a:tc>
                  <a:txBody>
                    <a:bodyPr/>
                    <a:lstStyle/>
                    <a:p>
                      <a:pPr algn="ctr"/>
                      <a:r>
                        <a:rPr lang="en-US" dirty="0" smtClean="0"/>
                        <a:t>23%</a:t>
                      </a:r>
                      <a:endParaRPr lang="en-US" dirty="0"/>
                    </a:p>
                  </a:txBody>
                  <a:tcPr/>
                </a:tc>
                <a:tc>
                  <a:txBody>
                    <a:bodyPr/>
                    <a:lstStyle/>
                    <a:p>
                      <a:pPr algn="ctr"/>
                      <a:r>
                        <a:rPr lang="en-US" dirty="0" smtClean="0"/>
                        <a:t>4</a:t>
                      </a:r>
                      <a:endParaRPr lang="en-US" dirty="0"/>
                    </a:p>
                  </a:txBody>
                  <a:tcPr/>
                </a:tc>
              </a:tr>
              <a:tr h="370840">
                <a:tc>
                  <a:txBody>
                    <a:bodyPr/>
                    <a:lstStyle/>
                    <a:p>
                      <a:pPr algn="ctr"/>
                      <a:r>
                        <a:rPr lang="en-US" dirty="0" smtClean="0"/>
                        <a:t>4</a:t>
                      </a:r>
                      <a:endParaRPr lang="en-US" dirty="0"/>
                    </a:p>
                  </a:txBody>
                  <a:tcPr/>
                </a:tc>
                <a:tc>
                  <a:txBody>
                    <a:bodyPr/>
                    <a:lstStyle/>
                    <a:p>
                      <a:pPr algn="ctr"/>
                      <a:r>
                        <a:rPr lang="en-US" dirty="0" smtClean="0"/>
                        <a:t>8</a:t>
                      </a:r>
                      <a:endParaRPr lang="en-US" dirty="0"/>
                    </a:p>
                  </a:txBody>
                  <a:tcPr/>
                </a:tc>
                <a:tc>
                  <a:txBody>
                    <a:bodyPr/>
                    <a:lstStyle/>
                    <a:p>
                      <a:pPr algn="ctr"/>
                      <a:r>
                        <a:rPr lang="en-US" dirty="0" smtClean="0"/>
                        <a:t>1,250</a:t>
                      </a:r>
                      <a:endParaRPr lang="en-US" dirty="0"/>
                    </a:p>
                  </a:txBody>
                  <a:tcPr/>
                </a:tc>
                <a:tc>
                  <a:txBody>
                    <a:bodyPr/>
                    <a:lstStyle/>
                    <a:p>
                      <a:pPr algn="ctr"/>
                      <a:r>
                        <a:rPr lang="en-US" dirty="0" smtClean="0"/>
                        <a:t>5,000</a:t>
                      </a:r>
                      <a:endParaRPr lang="en-US" dirty="0"/>
                    </a:p>
                  </a:txBody>
                  <a:tcPr/>
                </a:tc>
                <a:tc>
                  <a:txBody>
                    <a:bodyPr/>
                    <a:lstStyle/>
                    <a:p>
                      <a:pPr algn="ctr"/>
                      <a:r>
                        <a:rPr lang="en-US" dirty="0" smtClean="0"/>
                        <a:t>2,075</a:t>
                      </a:r>
                      <a:endParaRPr lang="en-US" dirty="0"/>
                    </a:p>
                  </a:txBody>
                  <a:tcPr/>
                </a:tc>
                <a:tc>
                  <a:txBody>
                    <a:bodyPr/>
                    <a:lstStyle/>
                    <a:p>
                      <a:pPr algn="ctr"/>
                      <a:r>
                        <a:rPr lang="en-US" dirty="0" smtClean="0"/>
                        <a:t>46%</a:t>
                      </a:r>
                      <a:endParaRPr lang="en-US" dirty="0"/>
                    </a:p>
                  </a:txBody>
                  <a:tcPr/>
                </a:tc>
                <a:tc>
                  <a:txBody>
                    <a:bodyPr/>
                    <a:lstStyle/>
                    <a:p>
                      <a:pPr algn="ctr"/>
                      <a:r>
                        <a:rPr lang="en-US" dirty="0" smtClean="0"/>
                        <a:t>8</a:t>
                      </a:r>
                      <a:endParaRPr lang="en-US" dirty="0"/>
                    </a:p>
                  </a:txBody>
                  <a:tcPr/>
                </a:tc>
              </a:tr>
              <a:tr h="370840">
                <a:tc>
                  <a:txBody>
                    <a:bodyPr/>
                    <a:lstStyle/>
                    <a:p>
                      <a:pPr algn="ctr"/>
                      <a:r>
                        <a:rPr lang="en-US" b="1" dirty="0" smtClean="0">
                          <a:solidFill>
                            <a:srgbClr val="C00000"/>
                          </a:solidFill>
                        </a:rPr>
                        <a:t>4</a:t>
                      </a:r>
                      <a:endParaRPr lang="en-US" b="1" dirty="0">
                        <a:solidFill>
                          <a:srgbClr val="C00000"/>
                        </a:solidFill>
                      </a:endParaRPr>
                    </a:p>
                  </a:txBody>
                  <a:tcPr/>
                </a:tc>
                <a:tc>
                  <a:txBody>
                    <a:bodyPr/>
                    <a:lstStyle/>
                    <a:p>
                      <a:pPr algn="ctr"/>
                      <a:r>
                        <a:rPr lang="en-US" b="1" dirty="0" smtClean="0">
                          <a:solidFill>
                            <a:srgbClr val="C00000"/>
                          </a:solidFill>
                        </a:rPr>
                        <a:t>16</a:t>
                      </a:r>
                      <a:endParaRPr lang="en-US" b="1" dirty="0">
                        <a:solidFill>
                          <a:srgbClr val="C00000"/>
                        </a:solidFill>
                      </a:endParaRPr>
                    </a:p>
                  </a:txBody>
                  <a:tcPr/>
                </a:tc>
                <a:tc>
                  <a:txBody>
                    <a:bodyPr/>
                    <a:lstStyle/>
                    <a:p>
                      <a:pPr algn="ctr"/>
                      <a:r>
                        <a:rPr lang="en-US" b="1" dirty="0" smtClean="0">
                          <a:solidFill>
                            <a:srgbClr val="C00000"/>
                          </a:solidFill>
                        </a:rPr>
                        <a:t>627</a:t>
                      </a:r>
                      <a:endParaRPr lang="en-US" b="1" dirty="0">
                        <a:solidFill>
                          <a:srgbClr val="C00000"/>
                        </a:solidFill>
                      </a:endParaRPr>
                    </a:p>
                  </a:txBody>
                  <a:tcPr/>
                </a:tc>
                <a:tc>
                  <a:txBody>
                    <a:bodyPr/>
                    <a:lstStyle/>
                    <a:p>
                      <a:pPr algn="ctr"/>
                      <a:r>
                        <a:rPr lang="en-US" b="1" dirty="0" smtClean="0">
                          <a:solidFill>
                            <a:srgbClr val="C00000"/>
                          </a:solidFill>
                        </a:rPr>
                        <a:t>2,508</a:t>
                      </a:r>
                      <a:endParaRPr lang="en-US" b="1" dirty="0">
                        <a:solidFill>
                          <a:srgbClr val="C00000"/>
                        </a:solidFill>
                      </a:endParaRPr>
                    </a:p>
                  </a:txBody>
                  <a:tcPr/>
                </a:tc>
                <a:tc>
                  <a:txBody>
                    <a:bodyPr/>
                    <a:lstStyle/>
                    <a:p>
                      <a:pPr algn="ctr"/>
                      <a:r>
                        <a:rPr lang="en-US" b="1" dirty="0" smtClean="0">
                          <a:solidFill>
                            <a:srgbClr val="C00000"/>
                          </a:solidFill>
                        </a:rPr>
                        <a:t>295</a:t>
                      </a:r>
                      <a:endParaRPr lang="en-US" b="1" dirty="0">
                        <a:solidFill>
                          <a:srgbClr val="C00000"/>
                        </a:solidFill>
                      </a:endParaRPr>
                    </a:p>
                  </a:txBody>
                  <a:tcPr/>
                </a:tc>
                <a:tc>
                  <a:txBody>
                    <a:bodyPr/>
                    <a:lstStyle/>
                    <a:p>
                      <a:pPr algn="ctr"/>
                      <a:r>
                        <a:rPr lang="en-US" b="1" dirty="0" smtClean="0">
                          <a:solidFill>
                            <a:srgbClr val="C00000"/>
                          </a:solidFill>
                        </a:rPr>
                        <a:t>92%</a:t>
                      </a:r>
                      <a:endParaRPr lang="en-US" b="1" dirty="0">
                        <a:solidFill>
                          <a:srgbClr val="C00000"/>
                        </a:solidFill>
                      </a:endParaRPr>
                    </a:p>
                  </a:txBody>
                  <a:tcPr/>
                </a:tc>
                <a:tc>
                  <a:txBody>
                    <a:bodyPr/>
                    <a:lstStyle/>
                    <a:p>
                      <a:pPr algn="ctr"/>
                      <a:r>
                        <a:rPr lang="en-US" b="1" dirty="0" smtClean="0">
                          <a:solidFill>
                            <a:srgbClr val="C00000"/>
                          </a:solidFill>
                        </a:rPr>
                        <a:t>16</a:t>
                      </a:r>
                      <a:endParaRPr lang="en-US" b="1" dirty="0">
                        <a:solidFill>
                          <a:srgbClr val="C00000"/>
                        </a:solidFill>
                      </a:endParaRPr>
                    </a:p>
                  </a:txBody>
                  <a:tcPr/>
                </a:tc>
              </a:tr>
              <a:tr h="370840">
                <a:tc>
                  <a:txBody>
                    <a:bodyPr/>
                    <a:lstStyle/>
                    <a:p>
                      <a:pPr algn="ctr"/>
                      <a:r>
                        <a:rPr lang="en-US" dirty="0" smtClean="0"/>
                        <a:t>4</a:t>
                      </a:r>
                      <a:endParaRPr lang="en-US" dirty="0"/>
                    </a:p>
                  </a:txBody>
                  <a:tcPr/>
                </a:tc>
                <a:tc>
                  <a:txBody>
                    <a:bodyPr/>
                    <a:lstStyle/>
                    <a:p>
                      <a:pPr algn="ctr"/>
                      <a:r>
                        <a:rPr lang="en-US" dirty="0" smtClean="0"/>
                        <a:t>32</a:t>
                      </a:r>
                      <a:endParaRPr lang="en-US" dirty="0"/>
                    </a:p>
                  </a:txBody>
                  <a:tcPr/>
                </a:tc>
                <a:tc>
                  <a:txBody>
                    <a:bodyPr/>
                    <a:lstStyle/>
                    <a:p>
                      <a:pPr algn="ctr"/>
                      <a:r>
                        <a:rPr lang="en-US" dirty="0" smtClean="0"/>
                        <a:t>596</a:t>
                      </a:r>
                      <a:endParaRPr lang="en-US" dirty="0"/>
                    </a:p>
                  </a:txBody>
                  <a:tcPr/>
                </a:tc>
                <a:tc>
                  <a:txBody>
                    <a:bodyPr/>
                    <a:lstStyle/>
                    <a:p>
                      <a:pPr algn="ctr"/>
                      <a:r>
                        <a:rPr lang="en-US" dirty="0" smtClean="0"/>
                        <a:t>2,384</a:t>
                      </a:r>
                      <a:endParaRPr lang="en-US" dirty="0"/>
                    </a:p>
                  </a:txBody>
                  <a:tcPr/>
                </a:tc>
                <a:tc>
                  <a:txBody>
                    <a:bodyPr/>
                    <a:lstStyle/>
                    <a:p>
                      <a:pPr algn="ctr"/>
                      <a:r>
                        <a:rPr lang="en-US" dirty="0" smtClean="0"/>
                        <a:t>112</a:t>
                      </a:r>
                      <a:endParaRPr lang="en-US" dirty="0"/>
                    </a:p>
                  </a:txBody>
                  <a:tcPr/>
                </a:tc>
                <a:tc>
                  <a:txBody>
                    <a:bodyPr/>
                    <a:lstStyle/>
                    <a:p>
                      <a:pPr algn="ctr"/>
                      <a:r>
                        <a:rPr lang="en-US" dirty="0" smtClean="0"/>
                        <a:t>97%</a:t>
                      </a:r>
                      <a:endParaRPr lang="en-US" dirty="0"/>
                    </a:p>
                  </a:txBody>
                  <a:tcPr/>
                </a:tc>
                <a:tc>
                  <a:txBody>
                    <a:bodyPr/>
                    <a:lstStyle/>
                    <a:p>
                      <a:pPr algn="ctr"/>
                      <a:r>
                        <a:rPr lang="en-US" dirty="0" smtClean="0"/>
                        <a:t>17</a:t>
                      </a:r>
                      <a:endParaRPr lang="en-US" dirty="0"/>
                    </a:p>
                  </a:txBody>
                  <a:tcPr/>
                </a:tc>
              </a:tr>
              <a:tr h="370840">
                <a:tc>
                  <a:txBody>
                    <a:bodyPr/>
                    <a:lstStyle/>
                    <a:p>
                      <a:pPr algn="ctr"/>
                      <a:r>
                        <a:rPr lang="en-US" dirty="0" smtClean="0"/>
                        <a:t>8</a:t>
                      </a:r>
                      <a:endParaRPr lang="en-US" dirty="0"/>
                    </a:p>
                  </a:txBody>
                  <a:tcPr/>
                </a:tc>
                <a:tc>
                  <a:txBody>
                    <a:bodyPr/>
                    <a:lstStyle/>
                    <a:p>
                      <a:pPr algn="ctr"/>
                      <a:r>
                        <a:rPr lang="en-US" dirty="0" smtClean="0"/>
                        <a:t>4</a:t>
                      </a:r>
                      <a:endParaRPr lang="en-US" dirty="0"/>
                    </a:p>
                  </a:txBody>
                  <a:tcPr/>
                </a:tc>
                <a:tc>
                  <a:txBody>
                    <a:bodyPr/>
                    <a:lstStyle/>
                    <a:p>
                      <a:pPr algn="ctr"/>
                      <a:r>
                        <a:rPr lang="en-US" dirty="0" smtClean="0"/>
                        <a:t>2,500</a:t>
                      </a:r>
                      <a:endParaRPr lang="en-US" dirty="0"/>
                    </a:p>
                  </a:txBody>
                  <a:tcPr/>
                </a:tc>
                <a:tc>
                  <a:txBody>
                    <a:bodyPr/>
                    <a:lstStyle/>
                    <a:p>
                      <a:pPr algn="ctr"/>
                      <a:r>
                        <a:rPr lang="en-US" dirty="0" smtClean="0"/>
                        <a:t>20,000</a:t>
                      </a:r>
                      <a:endParaRPr lang="en-US" dirty="0"/>
                    </a:p>
                  </a:txBody>
                  <a:tcPr/>
                </a:tc>
                <a:tc>
                  <a:txBody>
                    <a:bodyPr/>
                    <a:lstStyle/>
                    <a:p>
                      <a:pPr algn="ctr"/>
                      <a:r>
                        <a:rPr lang="en-US" dirty="0" smtClean="0"/>
                        <a:t>7,060</a:t>
                      </a:r>
                      <a:endParaRPr lang="en-US" dirty="0"/>
                    </a:p>
                  </a:txBody>
                  <a:tcPr/>
                </a:tc>
                <a:tc>
                  <a:txBody>
                    <a:bodyPr/>
                    <a:lstStyle/>
                    <a:p>
                      <a:pPr algn="ctr"/>
                      <a:r>
                        <a:rPr lang="en-US" dirty="0" smtClean="0"/>
                        <a:t>11%</a:t>
                      </a:r>
                      <a:endParaRPr lang="en-US" dirty="0"/>
                    </a:p>
                  </a:txBody>
                  <a:tcPr/>
                </a:tc>
                <a:tc>
                  <a:txBody>
                    <a:bodyPr/>
                    <a:lstStyle/>
                    <a:p>
                      <a:pPr algn="ctr"/>
                      <a:r>
                        <a:rPr lang="en-US" dirty="0" smtClean="0"/>
                        <a:t>4</a:t>
                      </a:r>
                      <a:endParaRPr lang="en-US" dirty="0"/>
                    </a:p>
                  </a:txBody>
                  <a:tcPr/>
                </a:tc>
              </a:tr>
              <a:tr h="370840">
                <a:tc>
                  <a:txBody>
                    <a:bodyPr/>
                    <a:lstStyle/>
                    <a:p>
                      <a:pPr algn="ctr"/>
                      <a:r>
                        <a:rPr lang="en-US" dirty="0" smtClean="0"/>
                        <a:t>8</a:t>
                      </a:r>
                      <a:endParaRPr lang="en-US" dirty="0"/>
                    </a:p>
                  </a:txBody>
                  <a:tcPr/>
                </a:tc>
                <a:tc>
                  <a:txBody>
                    <a:bodyPr/>
                    <a:lstStyle/>
                    <a:p>
                      <a:pPr algn="ctr"/>
                      <a:r>
                        <a:rPr lang="en-US" dirty="0" smtClean="0"/>
                        <a:t>16</a:t>
                      </a:r>
                      <a:endParaRPr lang="en-US" dirty="0"/>
                    </a:p>
                  </a:txBody>
                  <a:tcPr/>
                </a:tc>
                <a:tc>
                  <a:txBody>
                    <a:bodyPr/>
                    <a:lstStyle/>
                    <a:p>
                      <a:pPr algn="ctr"/>
                      <a:r>
                        <a:rPr lang="en-US" dirty="0" smtClean="0"/>
                        <a:t>625</a:t>
                      </a:r>
                      <a:endParaRPr lang="en-US" dirty="0"/>
                    </a:p>
                  </a:txBody>
                  <a:tcPr/>
                </a:tc>
                <a:tc>
                  <a:txBody>
                    <a:bodyPr/>
                    <a:lstStyle/>
                    <a:p>
                      <a:pPr algn="ctr"/>
                      <a:r>
                        <a:rPr lang="en-US" dirty="0" smtClean="0"/>
                        <a:t>5,000</a:t>
                      </a:r>
                      <a:endParaRPr lang="en-US" dirty="0"/>
                    </a:p>
                  </a:txBody>
                  <a:tcPr/>
                </a:tc>
                <a:tc>
                  <a:txBody>
                    <a:bodyPr/>
                    <a:lstStyle/>
                    <a:p>
                      <a:pPr algn="ctr"/>
                      <a:r>
                        <a:rPr lang="en-US" dirty="0" smtClean="0"/>
                        <a:t>4,383</a:t>
                      </a:r>
                      <a:endParaRPr lang="en-US" dirty="0"/>
                    </a:p>
                  </a:txBody>
                  <a:tcPr/>
                </a:tc>
                <a:tc>
                  <a:txBody>
                    <a:bodyPr/>
                    <a:lstStyle/>
                    <a:p>
                      <a:pPr algn="ctr"/>
                      <a:r>
                        <a:rPr lang="en-US" dirty="0" smtClean="0"/>
                        <a:t>45%</a:t>
                      </a:r>
                      <a:endParaRPr lang="en-US" dirty="0"/>
                    </a:p>
                  </a:txBody>
                  <a:tcPr/>
                </a:tc>
                <a:tc>
                  <a:txBody>
                    <a:bodyPr/>
                    <a:lstStyle/>
                    <a:p>
                      <a:pPr algn="ctr"/>
                      <a:r>
                        <a:rPr lang="en-US" dirty="0" smtClean="0"/>
                        <a:t>16</a:t>
                      </a:r>
                      <a:endParaRPr lang="en-US" dirty="0"/>
                    </a:p>
                  </a:txBody>
                  <a:tcPr/>
                </a:tc>
              </a:tr>
              <a:tr h="370840">
                <a:tc>
                  <a:txBody>
                    <a:bodyPr/>
                    <a:lstStyle/>
                    <a:p>
                      <a:pPr algn="ctr"/>
                      <a:r>
                        <a:rPr lang="en-US" dirty="0" smtClean="0"/>
                        <a:t>8</a:t>
                      </a:r>
                      <a:endParaRPr lang="en-US" dirty="0"/>
                    </a:p>
                  </a:txBody>
                  <a:tcPr/>
                </a:tc>
                <a:tc>
                  <a:txBody>
                    <a:bodyPr/>
                    <a:lstStyle/>
                    <a:p>
                      <a:pPr algn="ctr"/>
                      <a:r>
                        <a:rPr lang="en-US" dirty="0" smtClean="0"/>
                        <a:t>32</a:t>
                      </a:r>
                      <a:endParaRPr lang="en-US" dirty="0"/>
                    </a:p>
                  </a:txBody>
                  <a:tcPr/>
                </a:tc>
                <a:tc>
                  <a:txBody>
                    <a:bodyPr/>
                    <a:lstStyle/>
                    <a:p>
                      <a:pPr algn="ctr"/>
                      <a:r>
                        <a:rPr lang="en-US" dirty="0" smtClean="0"/>
                        <a:t>313</a:t>
                      </a:r>
                      <a:endParaRPr lang="en-US" dirty="0"/>
                    </a:p>
                  </a:txBody>
                  <a:tcPr/>
                </a:tc>
                <a:tc>
                  <a:txBody>
                    <a:bodyPr/>
                    <a:lstStyle/>
                    <a:p>
                      <a:pPr algn="ctr"/>
                      <a:r>
                        <a:rPr lang="en-US" dirty="0" smtClean="0"/>
                        <a:t>2,504</a:t>
                      </a:r>
                      <a:endParaRPr lang="en-US" dirty="0"/>
                    </a:p>
                  </a:txBody>
                  <a:tcPr/>
                </a:tc>
                <a:tc>
                  <a:txBody>
                    <a:bodyPr/>
                    <a:lstStyle/>
                    <a:p>
                      <a:pPr algn="ctr"/>
                      <a:r>
                        <a:rPr lang="en-US" dirty="0" smtClean="0"/>
                        <a:t>806</a:t>
                      </a:r>
                      <a:endParaRPr lang="en-US" dirty="0"/>
                    </a:p>
                  </a:txBody>
                  <a:tcPr/>
                </a:tc>
                <a:tc>
                  <a:txBody>
                    <a:bodyPr/>
                    <a:lstStyle/>
                    <a:p>
                      <a:pPr algn="ctr"/>
                      <a:r>
                        <a:rPr lang="en-US" dirty="0" smtClean="0"/>
                        <a:t>90%</a:t>
                      </a:r>
                      <a:endParaRPr lang="en-US" dirty="0"/>
                    </a:p>
                  </a:txBody>
                  <a:tcPr/>
                </a:tc>
                <a:tc>
                  <a:txBody>
                    <a:bodyPr/>
                    <a:lstStyle/>
                    <a:p>
                      <a:pPr algn="ctr"/>
                      <a:r>
                        <a:rPr lang="en-US" dirty="0" smtClean="0"/>
                        <a:t>32</a:t>
                      </a:r>
                      <a:endParaRPr lang="en-US" dirty="0"/>
                    </a:p>
                  </a:txBody>
                  <a:tcPr/>
                </a:tc>
              </a:tr>
              <a:tr h="370840">
                <a:tc>
                  <a:txBody>
                    <a:bodyPr/>
                    <a:lstStyle/>
                    <a:p>
                      <a:pPr algn="ctr"/>
                      <a:r>
                        <a:rPr lang="en-US" b="1" dirty="0" smtClean="0">
                          <a:solidFill>
                            <a:schemeClr val="bg1"/>
                          </a:solidFill>
                        </a:rPr>
                        <a:t>8</a:t>
                      </a:r>
                      <a:endParaRPr lang="en-US" b="1" dirty="0">
                        <a:solidFill>
                          <a:schemeClr val="bg1"/>
                        </a:solidFill>
                      </a:endParaRPr>
                    </a:p>
                  </a:txBody>
                  <a:tcPr>
                    <a:solidFill>
                      <a:srgbClr val="92D050"/>
                    </a:solidFill>
                  </a:tcPr>
                </a:tc>
                <a:tc>
                  <a:txBody>
                    <a:bodyPr/>
                    <a:lstStyle/>
                    <a:p>
                      <a:pPr algn="ctr"/>
                      <a:r>
                        <a:rPr lang="en-US" b="1" dirty="0" smtClean="0">
                          <a:solidFill>
                            <a:schemeClr val="bg1"/>
                          </a:solidFill>
                        </a:rPr>
                        <a:t>64</a:t>
                      </a:r>
                      <a:endParaRPr lang="en-US" b="1" dirty="0">
                        <a:solidFill>
                          <a:schemeClr val="bg1"/>
                        </a:solidFill>
                      </a:endParaRPr>
                    </a:p>
                  </a:txBody>
                  <a:tcPr>
                    <a:solidFill>
                      <a:srgbClr val="92D050"/>
                    </a:solidFill>
                  </a:tcPr>
                </a:tc>
                <a:tc>
                  <a:txBody>
                    <a:bodyPr/>
                    <a:lstStyle/>
                    <a:p>
                      <a:pPr algn="ctr"/>
                      <a:r>
                        <a:rPr lang="en-US" b="1" dirty="0" smtClean="0">
                          <a:solidFill>
                            <a:schemeClr val="bg1"/>
                          </a:solidFill>
                        </a:rPr>
                        <a:t>286</a:t>
                      </a:r>
                      <a:endParaRPr lang="en-US" b="1" dirty="0">
                        <a:solidFill>
                          <a:schemeClr val="bg1"/>
                        </a:solidFill>
                      </a:endParaRPr>
                    </a:p>
                  </a:txBody>
                  <a:tcPr>
                    <a:solidFill>
                      <a:srgbClr val="92D050"/>
                    </a:solidFill>
                  </a:tcPr>
                </a:tc>
                <a:tc>
                  <a:txBody>
                    <a:bodyPr/>
                    <a:lstStyle/>
                    <a:p>
                      <a:pPr algn="ctr"/>
                      <a:r>
                        <a:rPr lang="en-US" b="1" dirty="0" smtClean="0">
                          <a:solidFill>
                            <a:schemeClr val="bg1"/>
                          </a:solidFill>
                        </a:rPr>
                        <a:t>2,288</a:t>
                      </a:r>
                      <a:endParaRPr lang="en-US" b="1" dirty="0">
                        <a:solidFill>
                          <a:schemeClr val="bg1"/>
                        </a:solidFill>
                      </a:endParaRPr>
                    </a:p>
                  </a:txBody>
                  <a:tcPr>
                    <a:solidFill>
                      <a:srgbClr val="92D050"/>
                    </a:solidFill>
                  </a:tcPr>
                </a:tc>
                <a:tc>
                  <a:txBody>
                    <a:bodyPr/>
                    <a:lstStyle/>
                    <a:p>
                      <a:pPr algn="ctr"/>
                      <a:r>
                        <a:rPr lang="en-US" b="1" dirty="0" smtClean="0">
                          <a:solidFill>
                            <a:schemeClr val="bg1"/>
                          </a:solidFill>
                        </a:rPr>
                        <a:t>114</a:t>
                      </a:r>
                      <a:endParaRPr lang="en-US" b="1" dirty="0">
                        <a:solidFill>
                          <a:schemeClr val="bg1"/>
                        </a:solidFill>
                      </a:endParaRPr>
                    </a:p>
                  </a:txBody>
                  <a:tcPr>
                    <a:solidFill>
                      <a:srgbClr val="92D050"/>
                    </a:solidFill>
                  </a:tcPr>
                </a:tc>
                <a:tc>
                  <a:txBody>
                    <a:bodyPr/>
                    <a:lstStyle/>
                    <a:p>
                      <a:pPr algn="ctr"/>
                      <a:r>
                        <a:rPr lang="en-US" b="1" dirty="0" smtClean="0">
                          <a:solidFill>
                            <a:schemeClr val="bg1"/>
                          </a:solidFill>
                        </a:rPr>
                        <a:t>98%</a:t>
                      </a:r>
                      <a:endParaRPr lang="en-US" b="1" dirty="0">
                        <a:solidFill>
                          <a:schemeClr val="bg1"/>
                        </a:solidFill>
                      </a:endParaRPr>
                    </a:p>
                  </a:txBody>
                  <a:tcPr>
                    <a:solidFill>
                      <a:srgbClr val="92D050"/>
                    </a:solidFill>
                  </a:tcPr>
                </a:tc>
                <a:tc>
                  <a:txBody>
                    <a:bodyPr/>
                    <a:lstStyle/>
                    <a:p>
                      <a:pPr algn="ctr"/>
                      <a:r>
                        <a:rPr lang="en-US" b="1" dirty="0" smtClean="0">
                          <a:solidFill>
                            <a:schemeClr val="bg1"/>
                          </a:solidFill>
                        </a:rPr>
                        <a:t>35</a:t>
                      </a:r>
                      <a:endParaRPr lang="en-US" b="1" dirty="0">
                        <a:solidFill>
                          <a:schemeClr val="bg1"/>
                        </a:solidFill>
                      </a:endParaRPr>
                    </a:p>
                  </a:txBody>
                  <a:tcPr>
                    <a:solidFill>
                      <a:srgbClr val="92D050"/>
                    </a:solidFill>
                  </a:tcPr>
                </a:tc>
              </a:tr>
              <a:tr h="370840">
                <a:tc>
                  <a:txBody>
                    <a:bodyPr/>
                    <a:lstStyle/>
                    <a:p>
                      <a:pPr algn="ctr"/>
                      <a:r>
                        <a:rPr lang="en-US" dirty="0" smtClean="0"/>
                        <a:t>8</a:t>
                      </a:r>
                      <a:endParaRPr lang="en-US" dirty="0"/>
                    </a:p>
                  </a:txBody>
                  <a:tcPr/>
                </a:tc>
                <a:tc>
                  <a:txBody>
                    <a:bodyPr/>
                    <a:lstStyle/>
                    <a:p>
                      <a:pPr algn="ctr"/>
                      <a:r>
                        <a:rPr lang="en-US" dirty="0" smtClean="0"/>
                        <a:t>128</a:t>
                      </a:r>
                      <a:endParaRPr lang="en-US" dirty="0"/>
                    </a:p>
                  </a:txBody>
                  <a:tcPr/>
                </a:tc>
                <a:tc>
                  <a:txBody>
                    <a:bodyPr/>
                    <a:lstStyle/>
                    <a:p>
                      <a:pPr algn="ctr"/>
                      <a:r>
                        <a:rPr lang="en-US" dirty="0" smtClean="0"/>
                        <a:t>285</a:t>
                      </a:r>
                      <a:endParaRPr lang="en-US" dirty="0"/>
                    </a:p>
                  </a:txBody>
                  <a:tcPr/>
                </a:tc>
                <a:tc>
                  <a:txBody>
                    <a:bodyPr/>
                    <a:lstStyle/>
                    <a:p>
                      <a:pPr algn="ctr"/>
                      <a:r>
                        <a:rPr lang="en-US" dirty="0" smtClean="0"/>
                        <a:t>2,280</a:t>
                      </a:r>
                      <a:endParaRPr lang="en-US" dirty="0"/>
                    </a:p>
                  </a:txBody>
                  <a:tcPr/>
                </a:tc>
                <a:tc>
                  <a:txBody>
                    <a:bodyPr/>
                    <a:lstStyle/>
                    <a:p>
                      <a:pPr algn="ctr"/>
                      <a:r>
                        <a:rPr lang="en-US" dirty="0" smtClean="0"/>
                        <a:t>109</a:t>
                      </a:r>
                      <a:endParaRPr lang="en-US" dirty="0"/>
                    </a:p>
                  </a:txBody>
                  <a:tcPr/>
                </a:tc>
                <a:tc>
                  <a:txBody>
                    <a:bodyPr/>
                    <a:lstStyle/>
                    <a:p>
                      <a:pPr algn="ctr"/>
                      <a:r>
                        <a:rPr lang="en-US" dirty="0" smtClean="0"/>
                        <a:t>98%</a:t>
                      </a:r>
                      <a:endParaRPr lang="en-US" dirty="0"/>
                    </a:p>
                  </a:txBody>
                  <a:tcPr/>
                </a:tc>
                <a:tc>
                  <a:txBody>
                    <a:bodyPr/>
                    <a:lstStyle/>
                    <a:p>
                      <a:pPr algn="ctr"/>
                      <a:r>
                        <a:rPr lang="en-US" dirty="0" smtClean="0"/>
                        <a:t>35</a:t>
                      </a:r>
                      <a:endParaRPr lang="en-US" dirty="0"/>
                    </a:p>
                  </a:txBody>
                  <a:tcPr/>
                </a:tc>
              </a:tr>
            </a:tbl>
          </a:graphicData>
        </a:graphic>
      </p:graphicFrame>
      <p:sp>
        <p:nvSpPr>
          <p:cNvPr id="8" name="TextBox 7"/>
          <p:cNvSpPr txBox="1"/>
          <p:nvPr/>
        </p:nvSpPr>
        <p:spPr>
          <a:xfrm>
            <a:off x="228600" y="5955268"/>
            <a:ext cx="8521243" cy="369332"/>
          </a:xfrm>
          <a:prstGeom prst="rect">
            <a:avLst/>
          </a:prstGeom>
          <a:noFill/>
        </p:spPr>
        <p:txBody>
          <a:bodyPr wrap="none" rtlCol="0">
            <a:spAutoFit/>
          </a:bodyPr>
          <a:lstStyle/>
          <a:p>
            <a:r>
              <a:rPr lang="en-US" dirty="0" smtClean="0"/>
              <a:t>Table is a 10,000 record simulation based on real table data with average row size of 220.</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Set Rows Per Block Optimally</a:t>
            </a:r>
            <a:endParaRPr lang="en-US" sz="2700" dirty="0"/>
          </a:p>
        </p:txBody>
      </p:sp>
      <p:sp>
        <p:nvSpPr>
          <p:cNvPr id="3" name="Content Placeholder 2"/>
          <p:cNvSpPr>
            <a:spLocks noGrp="1"/>
          </p:cNvSpPr>
          <p:nvPr>
            <p:ph idx="1"/>
          </p:nvPr>
        </p:nvSpPr>
        <p:spPr/>
        <p:txBody>
          <a:bodyPr>
            <a:normAutofit/>
          </a:bodyPr>
          <a:lstStyle/>
          <a:p>
            <a:r>
              <a:rPr lang="en-US" dirty="0" smtClean="0"/>
              <a:t>Caveats:</a:t>
            </a:r>
          </a:p>
          <a:p>
            <a:pPr lvl="1"/>
            <a:r>
              <a:rPr lang="en-US" dirty="0" smtClean="0"/>
              <a:t>Blocks have overhead which varies by storage area type, block size, Progress version and by tweaking the create and toss limits.</a:t>
            </a:r>
          </a:p>
          <a:p>
            <a:pPr lvl="1"/>
            <a:r>
              <a:rPr lang="en-US" dirty="0" smtClean="0"/>
              <a:t>Not all data behaves the same:</a:t>
            </a:r>
          </a:p>
          <a:p>
            <a:pPr lvl="2"/>
            <a:r>
              <a:rPr lang="en-US" dirty="0" smtClean="0"/>
              <a:t>Records which are created small and which grow frequently may tend to fragment if RPB is too high.</a:t>
            </a:r>
          </a:p>
          <a:p>
            <a:pPr lvl="2"/>
            <a:r>
              <a:rPr lang="en-US" dirty="0" smtClean="0"/>
              <a:t>Record size distribution is not always Gaussian</a:t>
            </a:r>
          </a:p>
          <a:p>
            <a:pPr lvl="1"/>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8600" y="274638"/>
            <a:ext cx="7848600" cy="1143000"/>
          </a:xfrm>
          <a:ln>
            <a:noFill/>
          </a:ln>
        </p:spPr>
        <p:txBody>
          <a:bodyPr/>
          <a:lstStyle/>
          <a:p>
            <a:pPr eaLnBrk="1" hangingPunct="1">
              <a:defRPr/>
            </a:pPr>
            <a:r>
              <a:rPr lang="en-US" dirty="0" smtClean="0"/>
              <a:t>A Few Words About The Speaker</a:t>
            </a:r>
          </a:p>
        </p:txBody>
      </p:sp>
      <p:sp>
        <p:nvSpPr>
          <p:cNvPr id="13315" name="Content Placeholder 2"/>
          <p:cNvSpPr>
            <a:spLocks noGrp="1"/>
          </p:cNvSpPr>
          <p:nvPr>
            <p:ph idx="1"/>
          </p:nvPr>
        </p:nvSpPr>
        <p:spPr>
          <a:xfrm>
            <a:off x="381000" y="1676400"/>
            <a:ext cx="8610600" cy="4724400"/>
          </a:xfrm>
        </p:spPr>
        <p:txBody>
          <a:bodyPr>
            <a:normAutofit fontScale="92500" lnSpcReduction="20000"/>
          </a:bodyPr>
          <a:lstStyle/>
          <a:p>
            <a:pPr eaLnBrk="1" hangingPunct="1">
              <a:defRPr/>
            </a:pPr>
            <a:r>
              <a:rPr lang="en-US" sz="3600" dirty="0" smtClean="0"/>
              <a:t>Tom </a:t>
            </a:r>
            <a:r>
              <a:rPr lang="en-US" sz="3600" dirty="0" err="1" smtClean="0"/>
              <a:t>Bascom</a:t>
            </a:r>
            <a:r>
              <a:rPr lang="en-US" sz="3600" dirty="0" smtClean="0"/>
              <a:t>, Roaming DBA &amp; Progress User since 1987</a:t>
            </a:r>
          </a:p>
          <a:p>
            <a:pPr>
              <a:defRPr/>
            </a:pPr>
            <a:r>
              <a:rPr lang="en-US" sz="3600" dirty="0" smtClean="0"/>
              <a:t>President, </a:t>
            </a:r>
            <a:r>
              <a:rPr lang="en-US" sz="3600" dirty="0" err="1" smtClean="0"/>
              <a:t>DBAppraise</a:t>
            </a:r>
            <a:r>
              <a:rPr lang="en-US" sz="3600" dirty="0" smtClean="0"/>
              <a:t>, LLC</a:t>
            </a:r>
          </a:p>
          <a:p>
            <a:pPr lvl="1">
              <a:defRPr/>
            </a:pPr>
            <a:r>
              <a:rPr lang="en-US" dirty="0" smtClean="0"/>
              <a:t>Remote Database Management Service.</a:t>
            </a:r>
          </a:p>
          <a:p>
            <a:pPr lvl="1">
              <a:defRPr/>
            </a:pPr>
            <a:r>
              <a:rPr lang="en-US" dirty="0" smtClean="0"/>
              <a:t>Simplifying the job of Managing and Monitoring The World’s Best Business Applications.</a:t>
            </a:r>
          </a:p>
          <a:p>
            <a:pPr lvl="1">
              <a:defRPr/>
            </a:pPr>
            <a:r>
              <a:rPr lang="en-US" b="1" dirty="0" smtClean="0">
                <a:solidFill>
                  <a:schemeClr val="accent6">
                    <a:lumMod val="75000"/>
                  </a:schemeClr>
                </a:solidFill>
              </a:rPr>
              <a:t>tom@dbappraise.com</a:t>
            </a:r>
            <a:endParaRPr lang="en-US" dirty="0" smtClean="0"/>
          </a:p>
          <a:p>
            <a:pPr eaLnBrk="1" hangingPunct="1">
              <a:defRPr/>
            </a:pPr>
            <a:r>
              <a:rPr lang="en-US" sz="3600" dirty="0" smtClean="0"/>
              <a:t>VP, White Star Software, LLC</a:t>
            </a:r>
          </a:p>
          <a:p>
            <a:pPr lvl="1">
              <a:defRPr/>
            </a:pPr>
            <a:r>
              <a:rPr lang="en-US" dirty="0" smtClean="0"/>
              <a:t>Expert Consulting Services related to all aspects of Progress and </a:t>
            </a:r>
            <a:r>
              <a:rPr lang="en-US" dirty="0" err="1" smtClean="0"/>
              <a:t>OpenEdge</a:t>
            </a:r>
            <a:r>
              <a:rPr lang="en-US" dirty="0" smtClean="0"/>
              <a:t>.</a:t>
            </a:r>
          </a:p>
          <a:p>
            <a:pPr lvl="1">
              <a:defRPr/>
            </a:pPr>
            <a:r>
              <a:rPr lang="en-US" b="1" dirty="0" smtClean="0">
                <a:solidFill>
                  <a:schemeClr val="accent6">
                    <a:lumMod val="75000"/>
                  </a:schemeClr>
                </a:solidFill>
              </a:rPr>
              <a:t>tom@wss.com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Create and Toss Limits</a:t>
            </a:r>
            <a:endParaRPr lang="en-US" dirty="0"/>
          </a:p>
        </p:txBody>
      </p:sp>
      <p:sp>
        <p:nvSpPr>
          <p:cNvPr id="3" name="Content Placeholder 2"/>
          <p:cNvSpPr>
            <a:spLocks noGrp="1"/>
          </p:cNvSpPr>
          <p:nvPr>
            <p:ph idx="1"/>
          </p:nvPr>
        </p:nvSpPr>
        <p:spPr/>
        <p:txBody>
          <a:bodyPr>
            <a:normAutofit/>
          </a:bodyPr>
          <a:lstStyle/>
          <a:p>
            <a:r>
              <a:rPr lang="en-US" dirty="0" smtClean="0"/>
              <a:t>Free space needed in a block for:</a:t>
            </a:r>
          </a:p>
          <a:p>
            <a:pPr lvl="1"/>
            <a:r>
              <a:rPr lang="en-US" dirty="0" smtClean="0"/>
              <a:t>Allow creation of new records if more.</a:t>
            </a:r>
          </a:p>
          <a:p>
            <a:pPr lvl="2"/>
            <a:r>
              <a:rPr lang="en-US" dirty="0" smtClean="0"/>
              <a:t>Type 2 default = 150.</a:t>
            </a:r>
          </a:p>
          <a:p>
            <a:pPr lvl="1"/>
            <a:r>
              <a:rPr lang="en-US" dirty="0" smtClean="0"/>
              <a:t>Toss (remove) from RM Chain if less.</a:t>
            </a:r>
          </a:p>
          <a:p>
            <a:pPr lvl="2"/>
            <a:r>
              <a:rPr lang="en-US" dirty="0" smtClean="0"/>
              <a:t>Type 2 default = 300.</a:t>
            </a:r>
          </a:p>
          <a:p>
            <a:pPr lvl="1"/>
            <a:r>
              <a:rPr lang="en-US" dirty="0" smtClean="0"/>
              <a:t>Changed significantly between V9 and OE10.</a:t>
            </a:r>
          </a:p>
          <a:p>
            <a:pPr lvl="1"/>
            <a:r>
              <a:rPr lang="en-US" dirty="0" smtClean="0"/>
              <a:t>Change with PROUTIL</a:t>
            </a:r>
          </a:p>
          <a:p>
            <a:pPr lvl="2"/>
            <a:r>
              <a:rPr lang="en-US" dirty="0" smtClean="0"/>
              <a:t>Can be set either per area, or per object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Create and Toss Limits</a:t>
            </a:r>
            <a:endParaRPr lang="en-US" dirty="0"/>
          </a:p>
        </p:txBody>
      </p:sp>
      <p:graphicFrame>
        <p:nvGraphicFramePr>
          <p:cNvPr id="5" name="Content Placeholder 4"/>
          <p:cNvGraphicFramePr>
            <a:graphicFrameLocks noGrp="1"/>
          </p:cNvGraphicFramePr>
          <p:nvPr>
            <p:ph idx="1"/>
          </p:nvPr>
        </p:nvGraphicFramePr>
        <p:xfrm>
          <a:off x="457200" y="1828800"/>
          <a:ext cx="8229600" cy="4114800"/>
        </p:xfrm>
        <a:graphic>
          <a:graphicData uri="http://schemas.openxmlformats.org/drawingml/2006/table">
            <a:tbl>
              <a:tblPr firstRow="1" bandRow="1">
                <a:tableStyleId>{5C22544A-7EE6-4342-B048-85BDC9FD1C3A}</a:tableStyleId>
              </a:tblPr>
              <a:tblGrid>
                <a:gridCol w="6781800"/>
                <a:gridCol w="1447800"/>
              </a:tblGrid>
              <a:tr h="370840">
                <a:tc>
                  <a:txBody>
                    <a:bodyPr/>
                    <a:lstStyle/>
                    <a:p>
                      <a:r>
                        <a:rPr lang="en-US" sz="2000" dirty="0" smtClean="0"/>
                        <a:t>Symptom</a:t>
                      </a:r>
                      <a:endParaRPr lang="en-US" sz="2000" dirty="0"/>
                    </a:p>
                  </a:txBody>
                  <a:tcPr/>
                </a:tc>
                <a:tc>
                  <a:txBody>
                    <a:bodyPr/>
                    <a:lstStyle/>
                    <a:p>
                      <a:r>
                        <a:rPr lang="en-US" sz="2000" dirty="0" smtClean="0"/>
                        <a:t>Action</a:t>
                      </a:r>
                      <a:endParaRPr lang="en-US" sz="2000" dirty="0"/>
                    </a:p>
                  </a:txBody>
                  <a:tcPr/>
                </a:tc>
              </a:tr>
              <a:tr h="370840">
                <a:tc>
                  <a:txBody>
                    <a:bodyPr/>
                    <a:lstStyle/>
                    <a:p>
                      <a:r>
                        <a:rPr lang="en-US" sz="2000" dirty="0" smtClean="0"/>
                        <a:t>Fragmentation occurs on updates to existing records.</a:t>
                      </a:r>
                      <a:br>
                        <a:rPr lang="en-US" sz="2000" dirty="0" smtClean="0"/>
                      </a:br>
                      <a:r>
                        <a:rPr lang="en-US" sz="2000" dirty="0" smtClean="0"/>
                        <a:t>You anticipated one fragment, but two were created. </a:t>
                      </a:r>
                      <a:endParaRPr lang="en-US" sz="2000" dirty="0"/>
                    </a:p>
                  </a:txBody>
                  <a:tcPr/>
                </a:tc>
                <a:tc>
                  <a:txBody>
                    <a:bodyPr/>
                    <a:lstStyle/>
                    <a:p>
                      <a:r>
                        <a:rPr lang="en-US" sz="2000" dirty="0" smtClean="0"/>
                        <a:t>Increase Create Limit</a:t>
                      </a:r>
                      <a:endParaRPr lang="en-US" sz="2000" dirty="0"/>
                    </a:p>
                  </a:txBody>
                  <a:tcPr/>
                </a:tc>
              </a:tr>
              <a:tr h="370840">
                <a:tc>
                  <a:txBody>
                    <a:bodyPr/>
                    <a:lstStyle/>
                    <a:p>
                      <a:r>
                        <a:rPr lang="en-US" sz="2000" dirty="0" smtClean="0"/>
                        <a:t>Fragmentation occurs on updates to existing records or you have many (thousands, not hundreds) blocks on the RM chain with insufficient space to create new records. </a:t>
                      </a:r>
                      <a:endParaRPr lang="en-US" sz="2000" dirty="0"/>
                    </a:p>
                  </a:txBody>
                  <a:tcPr/>
                </a:tc>
                <a:tc>
                  <a:txBody>
                    <a:bodyPr/>
                    <a:lstStyle/>
                    <a:p>
                      <a:r>
                        <a:rPr lang="en-US" sz="2000" dirty="0" smtClean="0"/>
                        <a:t>Increase</a:t>
                      </a:r>
                      <a:br>
                        <a:rPr lang="en-US" sz="2000" dirty="0" smtClean="0"/>
                      </a:br>
                      <a:r>
                        <a:rPr lang="en-US" sz="2000" dirty="0" smtClean="0"/>
                        <a:t>Toss Limit</a:t>
                      </a:r>
                      <a:endParaRPr lang="en-US" sz="2000" dirty="0"/>
                    </a:p>
                  </a:txBody>
                  <a:tcPr/>
                </a:tc>
              </a:tr>
              <a:tr h="370840">
                <a:tc>
                  <a:txBody>
                    <a:bodyPr/>
                    <a:lstStyle/>
                    <a:p>
                      <a:r>
                        <a:rPr lang="en-US" sz="2000" dirty="0" smtClean="0"/>
                        <a:t>There is limited fragmentation, but database block space is being used inefficiently, and records are not expected to grow beyond their original size. </a:t>
                      </a:r>
                      <a:endParaRPr lang="en-US" sz="2000" dirty="0"/>
                    </a:p>
                  </a:txBody>
                  <a:tcPr/>
                </a:tc>
                <a:tc>
                  <a:txBody>
                    <a:bodyPr/>
                    <a:lstStyle/>
                    <a:p>
                      <a:r>
                        <a:rPr lang="en-US" sz="2000" dirty="0" smtClean="0"/>
                        <a:t>Decrease Create Limit</a:t>
                      </a:r>
                      <a:endParaRPr lang="en-US" sz="2000" dirty="0"/>
                    </a:p>
                  </a:txBody>
                  <a:tcPr/>
                </a:tc>
              </a:tr>
              <a:tr h="370840">
                <a:tc>
                  <a:txBody>
                    <a:bodyPr/>
                    <a:lstStyle/>
                    <a:p>
                      <a:r>
                        <a:rPr lang="en-US" sz="2000" dirty="0" smtClean="0"/>
                        <a:t>There is limited fragmentation, but database block space is being used inefficiently, and records are not expected to grow beyond their original size. </a:t>
                      </a:r>
                      <a:endParaRPr lang="en-US" sz="2000" dirty="0"/>
                    </a:p>
                  </a:txBody>
                  <a:tcPr/>
                </a:tc>
                <a:tc>
                  <a:txBody>
                    <a:bodyPr/>
                    <a:lstStyle/>
                    <a:p>
                      <a:r>
                        <a:rPr lang="en-US" sz="2000" dirty="0" smtClean="0"/>
                        <a:t>Decrease Toss Limit</a:t>
                      </a:r>
                      <a:endParaRPr lang="en-US" sz="2000"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Set Cluster Size Optimally</a:t>
            </a:r>
            <a:endParaRPr lang="en-US" sz="2700" dirty="0"/>
          </a:p>
        </p:txBody>
      </p:sp>
      <p:sp>
        <p:nvSpPr>
          <p:cNvPr id="3" name="Content Placeholder 2"/>
          <p:cNvSpPr>
            <a:spLocks noGrp="1"/>
          </p:cNvSpPr>
          <p:nvPr>
            <p:ph idx="1"/>
          </p:nvPr>
        </p:nvSpPr>
        <p:spPr/>
        <p:txBody>
          <a:bodyPr>
            <a:normAutofit/>
          </a:bodyPr>
          <a:lstStyle/>
          <a:p>
            <a:r>
              <a:rPr lang="en-US" dirty="0" smtClean="0"/>
              <a:t>There is no advantage to having a cluster more than twice the size of the table.</a:t>
            </a:r>
          </a:p>
          <a:p>
            <a:r>
              <a:rPr lang="en-US" dirty="0" smtClean="0"/>
              <a:t>Except that you need a cluster size of at least 8 to be Type 2.</a:t>
            </a:r>
          </a:p>
          <a:p>
            <a:r>
              <a:rPr lang="en-US" dirty="0" smtClean="0"/>
              <a:t>Indexes are usually smaller than data and there may be dramatic differences in index size.</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Set Cluster Size Optimally</a:t>
            </a:r>
            <a:endParaRPr lang="en-US" sz="2700" dirty="0"/>
          </a:p>
        </p:txBody>
      </p:sp>
      <p:sp>
        <p:nvSpPr>
          <p:cNvPr id="5" name="TextBox 4"/>
          <p:cNvSpPr txBox="1"/>
          <p:nvPr/>
        </p:nvSpPr>
        <p:spPr>
          <a:xfrm>
            <a:off x="381000" y="1752600"/>
            <a:ext cx="8701421" cy="4524315"/>
          </a:xfrm>
          <a:prstGeom prst="rect">
            <a:avLst/>
          </a:prstGeom>
          <a:noFill/>
        </p:spPr>
        <p:txBody>
          <a:bodyPr wrap="none" rtlCol="0">
            <a:spAutoFit/>
          </a:bodyPr>
          <a:lstStyle/>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proutil</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dbname</a:t>
            </a:r>
            <a:r>
              <a:rPr lang="en-US" sz="1600" b="1" dirty="0" smtClean="0">
                <a:latin typeface="Courier New" pitchFamily="49" charset="0"/>
                <a:cs typeface="Courier New" pitchFamily="49" charset="0"/>
              </a:rPr>
              <a:t> –C </a:t>
            </a:r>
            <a:r>
              <a:rPr lang="en-US" sz="1600" b="1" dirty="0" err="1" smtClean="0">
                <a:latin typeface="Courier New" pitchFamily="49" charset="0"/>
                <a:cs typeface="Courier New" pitchFamily="49" charset="0"/>
              </a:rPr>
              <a:t>dbanalys</a:t>
            </a:r>
            <a:r>
              <a:rPr lang="en-US" sz="1600" b="1" dirty="0" smtClean="0">
                <a:latin typeface="Courier New" pitchFamily="49" charset="0"/>
                <a:cs typeface="Courier New" pitchFamily="49" charset="0"/>
              </a:rPr>
              <a:t> &gt; dbname.dba</a:t>
            </a:r>
          </a:p>
          <a:p>
            <a:endParaRPr lang="en-US" sz="1600" b="1" dirty="0" smtClean="0">
              <a:latin typeface="Courier New" pitchFamily="49" charset="0"/>
              <a:cs typeface="Courier New" pitchFamily="49" charset="0"/>
            </a:endParaRPr>
          </a:p>
          <a:p>
            <a:r>
              <a:rPr lang="en-US" sz="1600" b="1" dirty="0" smtClean="0">
                <a:latin typeface="Courier New" pitchFamily="49" charset="0"/>
                <a:cs typeface="Courier New" pitchFamily="49" charset="0"/>
              </a:rPr>
              <a:t>…</a:t>
            </a:r>
          </a:p>
          <a:p>
            <a:r>
              <a:rPr lang="en-US" sz="1600" b="1" dirty="0" smtClean="0">
                <a:latin typeface="Courier New" pitchFamily="49" charset="0"/>
                <a:cs typeface="Courier New" pitchFamily="49" charset="0"/>
              </a:rPr>
              <a:t>RECORD BLOCK SUMMARY FOR AREA "</a:t>
            </a:r>
            <a:r>
              <a:rPr lang="en-US" sz="1600" b="1" dirty="0" err="1" smtClean="0">
                <a:latin typeface="Courier New" pitchFamily="49" charset="0"/>
                <a:cs typeface="Courier New" pitchFamily="49" charset="0"/>
              </a:rPr>
              <a:t>APP_FLAGS_Dat</a:t>
            </a:r>
            <a:r>
              <a:rPr lang="en-US" sz="1600" b="1" dirty="0" smtClean="0">
                <a:latin typeface="Courier New" pitchFamily="49" charset="0"/>
                <a:cs typeface="Courier New" pitchFamily="49" charset="0"/>
              </a:rPr>
              <a:t>" : 95</a:t>
            </a:r>
          </a:p>
          <a:p>
            <a:r>
              <a:rPr lang="en-US" sz="1600" b="1" dirty="0" smtClean="0">
                <a:latin typeface="Courier New" pitchFamily="49" charset="0"/>
                <a:cs typeface="Courier New" pitchFamily="49" charset="0"/>
              </a:rPr>
              <a:t>-------------------------------------------------------</a:t>
            </a:r>
          </a:p>
          <a:p>
            <a:r>
              <a:rPr lang="en-US" sz="1600" b="1" dirty="0" smtClean="0">
                <a:latin typeface="Courier New" pitchFamily="49" charset="0"/>
                <a:cs typeface="Courier New" pitchFamily="49" charset="0"/>
              </a:rPr>
              <a:t>                               Record Size (B)  -Fragments-   Scatter</a:t>
            </a:r>
          </a:p>
          <a:p>
            <a:r>
              <a:rPr lang="en-US" sz="1600" b="1" dirty="0" smtClean="0">
                <a:latin typeface="Courier New" pitchFamily="49" charset="0"/>
                <a:cs typeface="Courier New" pitchFamily="49" charset="0"/>
              </a:rPr>
              <a:t>Table          Records   Size  Min  Max  Mean    Count Factor  </a:t>
            </a:r>
            <a:r>
              <a:rPr lang="en-US" sz="1600" b="1" dirty="0" err="1" smtClean="0">
                <a:latin typeface="Courier New" pitchFamily="49" charset="0"/>
                <a:cs typeface="Courier New" pitchFamily="49" charset="0"/>
              </a:rPr>
              <a:t>Factor</a:t>
            </a:r>
            <a:endParaRPr lang="en-US" sz="1600" b="1" dirty="0" smtClean="0">
              <a:latin typeface="Courier New" pitchFamily="49" charset="0"/>
              <a:cs typeface="Courier New" pitchFamily="49" charset="0"/>
            </a:endParaRPr>
          </a:p>
          <a:p>
            <a:r>
              <a:rPr lang="en-US" sz="1600" b="1" dirty="0" smtClean="0">
                <a:latin typeface="Courier New" pitchFamily="49" charset="0"/>
                <a:cs typeface="Courier New" pitchFamily="49" charset="0"/>
              </a:rPr>
              <a:t>PUB.APP_FLAGS  1676180  </a:t>
            </a:r>
            <a:r>
              <a:rPr lang="en-US" sz="1600" b="1" dirty="0" smtClean="0">
                <a:solidFill>
                  <a:srgbClr val="C00000"/>
                </a:solidFill>
                <a:latin typeface="Courier New" pitchFamily="49" charset="0"/>
                <a:cs typeface="Courier New" pitchFamily="49" charset="0"/>
              </a:rPr>
              <a:t>47.9M</a:t>
            </a:r>
            <a:r>
              <a:rPr lang="en-US" sz="1600" b="1" dirty="0" smtClean="0">
                <a:latin typeface="Courier New" pitchFamily="49" charset="0"/>
                <a:cs typeface="Courier New" pitchFamily="49" charset="0"/>
              </a:rPr>
              <a:t>   28   58    </a:t>
            </a:r>
            <a:r>
              <a:rPr lang="en-US" sz="1600" b="1" dirty="0" smtClean="0">
                <a:solidFill>
                  <a:srgbClr val="FF0000"/>
                </a:solidFill>
                <a:latin typeface="Courier New" pitchFamily="49" charset="0"/>
                <a:cs typeface="Courier New" pitchFamily="49" charset="0"/>
              </a:rPr>
              <a:t>29</a:t>
            </a:r>
            <a:r>
              <a:rPr lang="en-US" sz="1600" b="1" dirty="0" smtClean="0">
                <a:latin typeface="Courier New" pitchFamily="49" charset="0"/>
                <a:cs typeface="Courier New" pitchFamily="49" charset="0"/>
              </a:rPr>
              <a:t>  1676190    1.0     1.9</a:t>
            </a:r>
          </a:p>
          <a:p>
            <a:r>
              <a:rPr lang="en-US" sz="1600" b="1" dirty="0" smtClean="0">
                <a:latin typeface="Courier New" pitchFamily="49" charset="0"/>
                <a:cs typeface="Courier New" pitchFamily="49" charset="0"/>
              </a:rPr>
              <a:t>…</a:t>
            </a:r>
          </a:p>
          <a:p>
            <a:endParaRPr lang="en-US" sz="1600" b="1" dirty="0" smtClean="0">
              <a:latin typeface="Courier New" pitchFamily="49" charset="0"/>
              <a:cs typeface="Courier New" pitchFamily="49" charset="0"/>
            </a:endParaRPr>
          </a:p>
          <a:p>
            <a:r>
              <a:rPr lang="en-US" sz="1600" b="1" dirty="0" smtClean="0">
                <a:latin typeface="Courier New" pitchFamily="49" charset="0"/>
                <a:cs typeface="Courier New" pitchFamily="49" charset="0"/>
              </a:rPr>
              <a:t>INDEX BLOCK SUMMARY FOR AREA "</a:t>
            </a:r>
            <a:r>
              <a:rPr lang="en-US" sz="1600" b="1" dirty="0" err="1" smtClean="0">
                <a:latin typeface="Courier New" pitchFamily="49" charset="0"/>
                <a:cs typeface="Courier New" pitchFamily="49" charset="0"/>
              </a:rPr>
              <a:t>APP_FLAGS_Idx</a:t>
            </a:r>
            <a:r>
              <a:rPr lang="en-US" sz="1600" b="1" dirty="0" smtClean="0">
                <a:latin typeface="Courier New" pitchFamily="49" charset="0"/>
                <a:cs typeface="Courier New" pitchFamily="49" charset="0"/>
              </a:rPr>
              <a:t>" : 96</a:t>
            </a:r>
          </a:p>
          <a:p>
            <a:r>
              <a:rPr lang="en-US" sz="1600" b="1" dirty="0" smtClean="0">
                <a:latin typeface="Courier New" pitchFamily="49" charset="0"/>
                <a:cs typeface="Courier New" pitchFamily="49" charset="0"/>
              </a:rPr>
              <a:t>-------------------------------------------------------</a:t>
            </a:r>
          </a:p>
          <a:p>
            <a:r>
              <a:rPr lang="en-US" sz="1600" b="1" dirty="0" smtClean="0">
                <a:latin typeface="Courier New" pitchFamily="49" charset="0"/>
                <a:cs typeface="Courier New" pitchFamily="49" charset="0"/>
              </a:rPr>
              <a:t>Table               Index Fields Levels  Blocks    Size %</a:t>
            </a:r>
            <a:r>
              <a:rPr lang="en-US" sz="1600" b="1" dirty="0" err="1" smtClean="0">
                <a:latin typeface="Courier New" pitchFamily="49" charset="0"/>
                <a:cs typeface="Courier New" pitchFamily="49" charset="0"/>
              </a:rPr>
              <a:t>Util</a:t>
            </a:r>
            <a:r>
              <a:rPr lang="en-US" sz="1600" b="1" dirty="0" smtClean="0">
                <a:latin typeface="Courier New" pitchFamily="49" charset="0"/>
                <a:cs typeface="Courier New" pitchFamily="49" charset="0"/>
              </a:rPr>
              <a:t>  Factor</a:t>
            </a:r>
          </a:p>
          <a:p>
            <a:r>
              <a:rPr lang="en-US" sz="1600" b="1" dirty="0" smtClean="0">
                <a:latin typeface="Courier New" pitchFamily="49" charset="0"/>
                <a:cs typeface="Courier New" pitchFamily="49" charset="0"/>
              </a:rPr>
              <a:t>PUB.APP_FLAGS</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AppNo</a:t>
            </a:r>
            <a:r>
              <a:rPr lang="en-US" sz="1600" b="1" dirty="0" smtClean="0">
                <a:latin typeface="Courier New" pitchFamily="49" charset="0"/>
                <a:cs typeface="Courier New" pitchFamily="49" charset="0"/>
              </a:rPr>
              <a:t>               183      1      3    </a:t>
            </a:r>
            <a:r>
              <a:rPr lang="en-US" sz="1600" b="1" dirty="0" smtClean="0">
                <a:solidFill>
                  <a:srgbClr val="C00000"/>
                </a:solidFill>
                <a:latin typeface="Courier New" pitchFamily="49" charset="0"/>
                <a:cs typeface="Courier New" pitchFamily="49" charset="0"/>
              </a:rPr>
              <a:t>4764</a:t>
            </a:r>
            <a:r>
              <a:rPr lang="en-US" sz="1600" b="1" dirty="0" smtClean="0">
                <a:latin typeface="Courier New" pitchFamily="49" charset="0"/>
                <a:cs typeface="Courier New" pitchFamily="49" charset="0"/>
              </a:rPr>
              <a:t>   37.1M  99.9     1.0</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FaxDateTime</a:t>
            </a:r>
            <a:r>
              <a:rPr lang="en-US" sz="1600" b="1" dirty="0" smtClean="0">
                <a:latin typeface="Courier New" pitchFamily="49" charset="0"/>
                <a:cs typeface="Courier New" pitchFamily="49" charset="0"/>
              </a:rPr>
              <a:t>         184      2      2      </a:t>
            </a:r>
            <a:r>
              <a:rPr lang="en-US" sz="1600" b="1" dirty="0" smtClean="0">
                <a:solidFill>
                  <a:srgbClr val="C00000"/>
                </a:solidFill>
                <a:latin typeface="Courier New" pitchFamily="49" charset="0"/>
                <a:cs typeface="Courier New" pitchFamily="49" charset="0"/>
              </a:rPr>
              <a:t>45</a:t>
            </a:r>
            <a:r>
              <a:rPr lang="en-US" sz="1600" b="1" dirty="0" smtClean="0">
                <a:latin typeface="Courier New" pitchFamily="49" charset="0"/>
                <a:cs typeface="Courier New" pitchFamily="49" charset="0"/>
              </a:rPr>
              <a:t>  259.8K  72.4     1.6</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FaxUserNotified</a:t>
            </a:r>
            <a:r>
              <a:rPr lang="en-US" sz="1600" b="1" dirty="0" smtClean="0">
                <a:latin typeface="Courier New" pitchFamily="49" charset="0"/>
                <a:cs typeface="Courier New" pitchFamily="49" charset="0"/>
              </a:rPr>
              <a:t>     185      2      2      </a:t>
            </a:r>
            <a:r>
              <a:rPr lang="en-US" sz="1600" b="1" dirty="0" smtClean="0">
                <a:solidFill>
                  <a:srgbClr val="C00000"/>
                </a:solidFill>
                <a:latin typeface="Courier New" pitchFamily="49" charset="0"/>
                <a:cs typeface="Courier New" pitchFamily="49" charset="0"/>
              </a:rPr>
              <a:t>86</a:t>
            </a:r>
            <a:r>
              <a:rPr lang="en-US" sz="1600" b="1" dirty="0" smtClean="0">
                <a:latin typeface="Courier New" pitchFamily="49" charset="0"/>
                <a:cs typeface="Courier New" pitchFamily="49" charset="0"/>
              </a:rPr>
              <a:t>  450.1K  65.6     1.7</a:t>
            </a:r>
          </a:p>
          <a:p>
            <a:endParaRPr lang="en-US" sz="1600" b="1"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Avoid IO, But If You Must…</a:t>
            </a:r>
            <a:endParaRPr lang="en-US" sz="2700" dirty="0"/>
          </a:p>
        </p:txBody>
      </p:sp>
      <p:graphicFrame>
        <p:nvGraphicFramePr>
          <p:cNvPr id="4" name="Table 3"/>
          <p:cNvGraphicFramePr>
            <a:graphicFrameLocks noGrp="1"/>
          </p:cNvGraphicFramePr>
          <p:nvPr/>
        </p:nvGraphicFramePr>
        <p:xfrm>
          <a:off x="381000" y="2819400"/>
          <a:ext cx="8229601" cy="3078480"/>
        </p:xfrm>
        <a:graphic>
          <a:graphicData uri="http://schemas.openxmlformats.org/drawingml/2006/table">
            <a:tbl>
              <a:tblPr firstRow="1" bandRow="1">
                <a:tableStyleId>{5C22544A-7EE6-4342-B048-85BDC9FD1C3A}</a:tableStyleId>
              </a:tblPr>
              <a:tblGrid>
                <a:gridCol w="2286000"/>
                <a:gridCol w="952745"/>
                <a:gridCol w="1028455"/>
                <a:gridCol w="1143000"/>
                <a:gridCol w="1295400"/>
                <a:gridCol w="1524001"/>
              </a:tblGrid>
              <a:tr h="370840">
                <a:tc>
                  <a:txBody>
                    <a:bodyPr/>
                    <a:lstStyle/>
                    <a:p>
                      <a:pPr algn="ctr"/>
                      <a:r>
                        <a:rPr lang="en-US" sz="2000" dirty="0" smtClean="0"/>
                        <a:t>Layer</a:t>
                      </a:r>
                      <a:endParaRPr lang="en-US" sz="2000" dirty="0"/>
                    </a:p>
                  </a:txBody>
                  <a:tcPr/>
                </a:tc>
                <a:tc>
                  <a:txBody>
                    <a:bodyPr/>
                    <a:lstStyle/>
                    <a:p>
                      <a:pPr algn="ctr"/>
                      <a:r>
                        <a:rPr lang="en-US" sz="2000" baseline="0" dirty="0" smtClean="0"/>
                        <a:t>Time</a:t>
                      </a:r>
                      <a:endParaRPr lang="en-US" sz="2000" dirty="0"/>
                    </a:p>
                  </a:txBody>
                  <a:tcPr/>
                </a:tc>
                <a:tc>
                  <a:txBody>
                    <a:bodyPr/>
                    <a:lstStyle/>
                    <a:p>
                      <a:pPr algn="ctr"/>
                      <a:r>
                        <a:rPr lang="en-US" sz="2000" dirty="0" smtClean="0"/>
                        <a:t># of </a:t>
                      </a:r>
                      <a:r>
                        <a:rPr lang="en-US" sz="2000" dirty="0" err="1" smtClean="0"/>
                        <a:t>Recs</a:t>
                      </a:r>
                      <a:endParaRPr lang="en-US" sz="2000" dirty="0"/>
                    </a:p>
                  </a:txBody>
                  <a:tcPr/>
                </a:tc>
                <a:tc>
                  <a:txBody>
                    <a:bodyPr/>
                    <a:lstStyle/>
                    <a:p>
                      <a:pPr algn="ctr"/>
                      <a:r>
                        <a:rPr lang="en-US" sz="2000" dirty="0" smtClean="0"/>
                        <a:t># of Ops</a:t>
                      </a:r>
                      <a:endParaRPr lang="en-US" sz="2000" dirty="0"/>
                    </a:p>
                  </a:txBody>
                  <a:tcPr/>
                </a:tc>
                <a:tc>
                  <a:txBody>
                    <a:bodyPr/>
                    <a:lstStyle/>
                    <a:p>
                      <a:pPr algn="ctr"/>
                      <a:r>
                        <a:rPr lang="en-US" sz="2000" dirty="0" smtClean="0"/>
                        <a:t>Cost per Op</a:t>
                      </a:r>
                      <a:endParaRPr lang="en-US" sz="2000" dirty="0"/>
                    </a:p>
                  </a:txBody>
                  <a:tcPr/>
                </a:tc>
                <a:tc>
                  <a:txBody>
                    <a:bodyPr/>
                    <a:lstStyle/>
                    <a:p>
                      <a:pPr algn="ctr"/>
                      <a:r>
                        <a:rPr lang="en-US" sz="2000" dirty="0" smtClean="0"/>
                        <a:t>Relative</a:t>
                      </a:r>
                      <a:endParaRPr lang="en-US" sz="2000" dirty="0"/>
                    </a:p>
                  </a:txBody>
                  <a:tcPr/>
                </a:tc>
              </a:tr>
              <a:tr h="370840">
                <a:tc>
                  <a:txBody>
                    <a:bodyPr/>
                    <a:lstStyle/>
                    <a:p>
                      <a:pPr algn="ctr"/>
                      <a:r>
                        <a:rPr lang="en-US" sz="2000" b="1" dirty="0" smtClean="0">
                          <a:solidFill>
                            <a:schemeClr val="bg1"/>
                          </a:solidFill>
                        </a:rPr>
                        <a:t>Progress</a:t>
                      </a:r>
                      <a:r>
                        <a:rPr lang="en-US" sz="2000" b="1" baseline="0" dirty="0" smtClean="0">
                          <a:solidFill>
                            <a:schemeClr val="bg1"/>
                          </a:solidFill>
                        </a:rPr>
                        <a:t> to  –B</a:t>
                      </a:r>
                      <a:endParaRPr lang="en-US" sz="2000" b="1" dirty="0">
                        <a:solidFill>
                          <a:schemeClr val="bg1"/>
                        </a:solidFill>
                      </a:endParaRPr>
                    </a:p>
                  </a:txBody>
                  <a:tcPr>
                    <a:solidFill>
                      <a:srgbClr val="92D050"/>
                    </a:solidFill>
                  </a:tcPr>
                </a:tc>
                <a:tc>
                  <a:txBody>
                    <a:bodyPr/>
                    <a:lstStyle/>
                    <a:p>
                      <a:pPr algn="ctr"/>
                      <a:r>
                        <a:rPr lang="en-US" sz="2000" dirty="0" smtClean="0">
                          <a:solidFill>
                            <a:schemeClr val="bg1"/>
                          </a:solidFill>
                        </a:rPr>
                        <a:t>0.96</a:t>
                      </a:r>
                      <a:endParaRPr lang="en-US" sz="2000" dirty="0">
                        <a:solidFill>
                          <a:schemeClr val="bg1"/>
                        </a:solidFill>
                      </a:endParaRPr>
                    </a:p>
                  </a:txBody>
                  <a:tcPr>
                    <a:solidFill>
                      <a:srgbClr val="92D050"/>
                    </a:solidFill>
                  </a:tcPr>
                </a:tc>
                <a:tc>
                  <a:txBody>
                    <a:bodyPr/>
                    <a:lstStyle/>
                    <a:p>
                      <a:pPr algn="ctr"/>
                      <a:r>
                        <a:rPr lang="en-US" sz="2000" dirty="0" smtClean="0">
                          <a:solidFill>
                            <a:schemeClr val="bg1"/>
                          </a:solidFill>
                        </a:rPr>
                        <a:t>100,000</a:t>
                      </a:r>
                      <a:endParaRPr lang="en-US" sz="2000" dirty="0">
                        <a:solidFill>
                          <a:schemeClr val="bg1"/>
                        </a:solidFill>
                      </a:endParaRPr>
                    </a:p>
                  </a:txBody>
                  <a:tcPr>
                    <a:solidFill>
                      <a:srgbClr val="92D050"/>
                    </a:solidFill>
                  </a:tcPr>
                </a:tc>
                <a:tc>
                  <a:txBody>
                    <a:bodyPr/>
                    <a:lstStyle/>
                    <a:p>
                      <a:pPr algn="ctr"/>
                      <a:r>
                        <a:rPr lang="en-US" sz="2000" dirty="0" smtClean="0">
                          <a:solidFill>
                            <a:schemeClr val="bg1"/>
                          </a:solidFill>
                        </a:rPr>
                        <a:t>203,473</a:t>
                      </a:r>
                      <a:endParaRPr lang="en-US" sz="2000" dirty="0">
                        <a:solidFill>
                          <a:schemeClr val="bg1"/>
                        </a:solidFill>
                      </a:endParaRPr>
                    </a:p>
                  </a:txBody>
                  <a:tcPr>
                    <a:solidFill>
                      <a:srgbClr val="92D050"/>
                    </a:solidFill>
                  </a:tcPr>
                </a:tc>
                <a:tc>
                  <a:txBody>
                    <a:bodyPr/>
                    <a:lstStyle/>
                    <a:p>
                      <a:pPr algn="ctr"/>
                      <a:r>
                        <a:rPr lang="en-US" sz="2000" dirty="0" smtClean="0">
                          <a:solidFill>
                            <a:schemeClr val="bg1"/>
                          </a:solidFill>
                        </a:rPr>
                        <a:t>0.000005</a:t>
                      </a:r>
                      <a:endParaRPr lang="en-US" sz="2000" dirty="0">
                        <a:solidFill>
                          <a:schemeClr val="bg1"/>
                        </a:solidFill>
                      </a:endParaRPr>
                    </a:p>
                  </a:txBody>
                  <a:tcPr>
                    <a:solidFill>
                      <a:srgbClr val="92D050"/>
                    </a:solidFill>
                  </a:tcPr>
                </a:tc>
                <a:tc>
                  <a:txBody>
                    <a:bodyPr/>
                    <a:lstStyle/>
                    <a:p>
                      <a:pPr algn="ctr"/>
                      <a:r>
                        <a:rPr lang="en-US" sz="2000" dirty="0" smtClean="0">
                          <a:solidFill>
                            <a:schemeClr val="bg1"/>
                          </a:solidFill>
                        </a:rPr>
                        <a:t>1</a:t>
                      </a:r>
                      <a:endParaRPr lang="en-US" sz="2000" dirty="0">
                        <a:solidFill>
                          <a:schemeClr val="bg1"/>
                        </a:solidFill>
                      </a:endParaRPr>
                    </a:p>
                  </a:txBody>
                  <a:tcPr>
                    <a:solidFill>
                      <a:srgbClr val="92D050"/>
                    </a:solidFill>
                  </a:tcPr>
                </a:tc>
              </a:tr>
              <a:tr h="370840">
                <a:tc>
                  <a:txBody>
                    <a:bodyPr/>
                    <a:lstStyle/>
                    <a:p>
                      <a:pPr algn="ctr"/>
                      <a:r>
                        <a:rPr lang="en-US" sz="2000" baseline="0" dirty="0" smtClean="0"/>
                        <a:t>-B  to FS Cache</a:t>
                      </a:r>
                      <a:endParaRPr lang="en-US" sz="2000" dirty="0"/>
                    </a:p>
                  </a:txBody>
                  <a:tcPr/>
                </a:tc>
                <a:tc>
                  <a:txBody>
                    <a:bodyPr/>
                    <a:lstStyle/>
                    <a:p>
                      <a:pPr algn="ctr"/>
                      <a:r>
                        <a:rPr lang="en-US" sz="2000" dirty="0" smtClean="0"/>
                        <a:t>10.24</a:t>
                      </a:r>
                      <a:endParaRPr lang="en-US" sz="2000" dirty="0"/>
                    </a:p>
                  </a:txBody>
                  <a:tcPr/>
                </a:tc>
                <a:tc>
                  <a:txBody>
                    <a:bodyPr/>
                    <a:lstStyle/>
                    <a:p>
                      <a:pPr algn="ctr"/>
                      <a:r>
                        <a:rPr lang="en-US" sz="2000" dirty="0" smtClean="0"/>
                        <a:t>100,000</a:t>
                      </a:r>
                      <a:endParaRPr lang="en-US" sz="2000" dirty="0"/>
                    </a:p>
                  </a:txBody>
                  <a:tcPr/>
                </a:tc>
                <a:tc>
                  <a:txBody>
                    <a:bodyPr/>
                    <a:lstStyle/>
                    <a:p>
                      <a:pPr algn="ctr"/>
                      <a:r>
                        <a:rPr lang="en-US" sz="2000" dirty="0" smtClean="0"/>
                        <a:t>26,711</a:t>
                      </a:r>
                      <a:endParaRPr lang="en-US" sz="2000" dirty="0"/>
                    </a:p>
                  </a:txBody>
                  <a:tcPr/>
                </a:tc>
                <a:tc>
                  <a:txBody>
                    <a:bodyPr/>
                    <a:lstStyle/>
                    <a:p>
                      <a:pPr algn="ctr"/>
                      <a:r>
                        <a:rPr lang="en-US" sz="2000" dirty="0" smtClean="0"/>
                        <a:t>0.000383</a:t>
                      </a:r>
                      <a:endParaRPr lang="en-US" sz="2000" dirty="0"/>
                    </a:p>
                  </a:txBody>
                  <a:tcPr/>
                </a:tc>
                <a:tc>
                  <a:txBody>
                    <a:bodyPr/>
                    <a:lstStyle/>
                    <a:p>
                      <a:pPr algn="ctr"/>
                      <a:r>
                        <a:rPr lang="en-US" sz="2000" dirty="0" smtClean="0"/>
                        <a:t>75</a:t>
                      </a:r>
                      <a:endParaRPr lang="en-US" sz="2000" dirty="0"/>
                    </a:p>
                  </a:txBody>
                  <a:tcPr/>
                </a:tc>
              </a:tr>
              <a:tr h="370840">
                <a:tc>
                  <a:txBody>
                    <a:bodyPr/>
                    <a:lstStyle/>
                    <a:p>
                      <a:pPr algn="ctr"/>
                      <a:r>
                        <a:rPr lang="en-US" sz="2000" dirty="0" smtClean="0"/>
                        <a:t>FS</a:t>
                      </a:r>
                      <a:r>
                        <a:rPr lang="en-US" sz="2000" baseline="0" dirty="0" smtClean="0"/>
                        <a:t> Cache to SAN</a:t>
                      </a:r>
                      <a:endParaRPr lang="en-US" sz="2000" dirty="0"/>
                    </a:p>
                  </a:txBody>
                  <a:tcPr/>
                </a:tc>
                <a:tc>
                  <a:txBody>
                    <a:bodyPr/>
                    <a:lstStyle/>
                    <a:p>
                      <a:pPr algn="ctr"/>
                      <a:r>
                        <a:rPr lang="en-US" sz="2000" dirty="0" smtClean="0"/>
                        <a:t>5.93</a:t>
                      </a: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100,000</a:t>
                      </a:r>
                    </a:p>
                  </a:txBody>
                  <a:tcPr/>
                </a:tc>
                <a:tc>
                  <a:txBody>
                    <a:bodyPr/>
                    <a:lstStyle/>
                    <a:p>
                      <a:pPr algn="ctr"/>
                      <a:r>
                        <a:rPr lang="en-US" sz="2000" dirty="0" smtClean="0"/>
                        <a:t>26,711</a:t>
                      </a:r>
                      <a:endParaRPr lang="en-US" sz="2000" dirty="0"/>
                    </a:p>
                  </a:txBody>
                  <a:tcPr/>
                </a:tc>
                <a:tc>
                  <a:txBody>
                    <a:bodyPr/>
                    <a:lstStyle/>
                    <a:p>
                      <a:pPr algn="ctr"/>
                      <a:r>
                        <a:rPr lang="en-US" sz="2000" dirty="0" smtClean="0"/>
                        <a:t>0.000222</a:t>
                      </a:r>
                      <a:endParaRPr lang="en-US" sz="2000" dirty="0"/>
                    </a:p>
                  </a:txBody>
                  <a:tcPr/>
                </a:tc>
                <a:tc>
                  <a:txBody>
                    <a:bodyPr/>
                    <a:lstStyle/>
                    <a:p>
                      <a:pPr algn="ctr"/>
                      <a:r>
                        <a:rPr lang="en-US" sz="2000" dirty="0" smtClean="0"/>
                        <a:t>45</a:t>
                      </a:r>
                      <a:endParaRPr lang="en-US" sz="2000" dirty="0"/>
                    </a:p>
                  </a:txBody>
                  <a:tcPr/>
                </a:tc>
              </a:tr>
              <a:tr h="370840">
                <a:tc>
                  <a:txBody>
                    <a:bodyPr/>
                    <a:lstStyle/>
                    <a:p>
                      <a:pPr algn="ctr"/>
                      <a:r>
                        <a:rPr lang="en-US" sz="2000" baseline="0" dirty="0" smtClean="0"/>
                        <a:t>-B  to SAN Cache*</a:t>
                      </a:r>
                      <a:endParaRPr lang="en-US" sz="2000" dirty="0"/>
                    </a:p>
                  </a:txBody>
                  <a:tcPr/>
                </a:tc>
                <a:tc>
                  <a:txBody>
                    <a:bodyPr/>
                    <a:lstStyle/>
                    <a:p>
                      <a:pPr algn="ctr"/>
                      <a:r>
                        <a:rPr lang="en-US" sz="2000" dirty="0" smtClean="0"/>
                        <a:t>11.17</a:t>
                      </a: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100,000</a:t>
                      </a:r>
                    </a:p>
                  </a:txBody>
                  <a:tcPr/>
                </a:tc>
                <a:tc>
                  <a:txBody>
                    <a:bodyPr/>
                    <a:lstStyle/>
                    <a:p>
                      <a:pPr algn="ctr"/>
                      <a:r>
                        <a:rPr lang="en-US" sz="2000" dirty="0" smtClean="0"/>
                        <a:t>26,711</a:t>
                      </a:r>
                      <a:endParaRPr lang="en-US" sz="2000" dirty="0"/>
                    </a:p>
                  </a:txBody>
                  <a:tcPr/>
                </a:tc>
                <a:tc>
                  <a:txBody>
                    <a:bodyPr/>
                    <a:lstStyle/>
                    <a:p>
                      <a:pPr algn="ctr"/>
                      <a:r>
                        <a:rPr lang="en-US" sz="2000" dirty="0" smtClean="0"/>
                        <a:t>0.000605</a:t>
                      </a:r>
                      <a:endParaRPr lang="en-US" sz="2000" dirty="0"/>
                    </a:p>
                  </a:txBody>
                  <a:tcPr/>
                </a:tc>
                <a:tc>
                  <a:txBody>
                    <a:bodyPr/>
                    <a:lstStyle/>
                    <a:p>
                      <a:pPr algn="ctr"/>
                      <a:r>
                        <a:rPr lang="en-US" sz="2000" dirty="0" smtClean="0"/>
                        <a:t>120</a:t>
                      </a:r>
                      <a:endParaRPr lang="en-US" sz="2000" dirty="0"/>
                    </a:p>
                  </a:txBody>
                  <a:tcPr/>
                </a:tc>
              </a:tr>
              <a:tr h="370840">
                <a:tc>
                  <a:txBody>
                    <a:bodyPr/>
                    <a:lstStyle/>
                    <a:p>
                      <a:pPr algn="ctr"/>
                      <a:r>
                        <a:rPr lang="en-US" sz="2000" dirty="0" smtClean="0"/>
                        <a:t>SAN</a:t>
                      </a:r>
                      <a:r>
                        <a:rPr lang="en-US" sz="2000" baseline="0" dirty="0" smtClean="0"/>
                        <a:t> Cache to Disk</a:t>
                      </a:r>
                      <a:endParaRPr lang="en-US" sz="2000" dirty="0"/>
                    </a:p>
                  </a:txBody>
                  <a:tcPr/>
                </a:tc>
                <a:tc>
                  <a:txBody>
                    <a:bodyPr/>
                    <a:lstStyle/>
                    <a:p>
                      <a:pPr algn="ctr"/>
                      <a:r>
                        <a:rPr lang="en-US" sz="2000" dirty="0" smtClean="0"/>
                        <a:t>200.35</a:t>
                      </a: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100,000</a:t>
                      </a:r>
                    </a:p>
                  </a:txBody>
                  <a:tcPr/>
                </a:tc>
                <a:tc>
                  <a:txBody>
                    <a:bodyPr/>
                    <a:lstStyle/>
                    <a:p>
                      <a:pPr algn="ctr"/>
                      <a:r>
                        <a:rPr lang="en-US" sz="2000" dirty="0" smtClean="0"/>
                        <a:t>26,711</a:t>
                      </a:r>
                      <a:endParaRPr lang="en-US" sz="2000" dirty="0"/>
                    </a:p>
                  </a:txBody>
                  <a:tcPr/>
                </a:tc>
                <a:tc>
                  <a:txBody>
                    <a:bodyPr/>
                    <a:lstStyle/>
                    <a:p>
                      <a:pPr algn="ctr"/>
                      <a:r>
                        <a:rPr lang="en-US" sz="2000" dirty="0" smtClean="0"/>
                        <a:t>0.007500</a:t>
                      </a:r>
                      <a:endParaRPr lang="en-US" sz="2000" dirty="0"/>
                    </a:p>
                  </a:txBody>
                  <a:tcPr/>
                </a:tc>
                <a:tc>
                  <a:txBody>
                    <a:bodyPr/>
                    <a:lstStyle/>
                    <a:p>
                      <a:pPr algn="ctr"/>
                      <a:r>
                        <a:rPr lang="en-US" sz="2000" dirty="0" smtClean="0"/>
                        <a:t>1500</a:t>
                      </a:r>
                      <a:endParaRPr lang="en-US" sz="2000" dirty="0"/>
                    </a:p>
                  </a:txBody>
                  <a:tcPr/>
                </a:tc>
              </a:tr>
              <a:tr h="370840">
                <a:tc>
                  <a:txBody>
                    <a:bodyPr/>
                    <a:lstStyle/>
                    <a:p>
                      <a:pPr algn="ctr"/>
                      <a:r>
                        <a:rPr lang="en-US" sz="2000" dirty="0" smtClean="0"/>
                        <a:t>-B  to Disk</a:t>
                      </a:r>
                      <a:endParaRPr lang="en-US" sz="2000" dirty="0"/>
                    </a:p>
                  </a:txBody>
                  <a:tcPr/>
                </a:tc>
                <a:tc>
                  <a:txBody>
                    <a:bodyPr/>
                    <a:lstStyle/>
                    <a:p>
                      <a:pPr algn="ctr"/>
                      <a:r>
                        <a:rPr lang="en-US" sz="2000" dirty="0" smtClean="0"/>
                        <a:t>211.52</a:t>
                      </a: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100,000</a:t>
                      </a:r>
                    </a:p>
                  </a:txBody>
                  <a:tcPr/>
                </a:tc>
                <a:tc>
                  <a:txBody>
                    <a:bodyPr/>
                    <a:lstStyle/>
                    <a:p>
                      <a:pPr algn="ctr"/>
                      <a:r>
                        <a:rPr lang="en-US" sz="2000" dirty="0" smtClean="0"/>
                        <a:t>26,711</a:t>
                      </a:r>
                      <a:endParaRPr lang="en-US" sz="2000" dirty="0"/>
                    </a:p>
                  </a:txBody>
                  <a:tcPr/>
                </a:tc>
                <a:tc>
                  <a:txBody>
                    <a:bodyPr/>
                    <a:lstStyle/>
                    <a:p>
                      <a:pPr algn="ctr"/>
                      <a:r>
                        <a:rPr lang="en-US" sz="2000" dirty="0" smtClean="0"/>
                        <a:t>0.007919</a:t>
                      </a:r>
                      <a:endParaRPr lang="en-US" sz="2000" dirty="0"/>
                    </a:p>
                  </a:txBody>
                  <a:tcPr/>
                </a:tc>
                <a:tc>
                  <a:txBody>
                    <a:bodyPr/>
                    <a:lstStyle/>
                    <a:p>
                      <a:pPr algn="ctr"/>
                      <a:r>
                        <a:rPr lang="en-US" sz="2000" dirty="0" smtClean="0"/>
                        <a:t>1585</a:t>
                      </a:r>
                      <a:endParaRPr lang="en-US" sz="2000" dirty="0"/>
                    </a:p>
                  </a:txBody>
                  <a:tcPr/>
                </a:tc>
              </a:tr>
            </a:tbl>
          </a:graphicData>
        </a:graphic>
      </p:graphicFrame>
      <p:sp>
        <p:nvSpPr>
          <p:cNvPr id="5" name="TextBox 4"/>
          <p:cNvSpPr txBox="1"/>
          <p:nvPr/>
        </p:nvSpPr>
        <p:spPr>
          <a:xfrm>
            <a:off x="4800600" y="6172200"/>
            <a:ext cx="4208332" cy="369332"/>
          </a:xfrm>
          <a:prstGeom prst="rect">
            <a:avLst/>
          </a:prstGeom>
          <a:noFill/>
        </p:spPr>
        <p:txBody>
          <a:bodyPr wrap="none" rtlCol="0">
            <a:spAutoFit/>
          </a:bodyPr>
          <a:lstStyle/>
          <a:p>
            <a:r>
              <a:rPr lang="en-US" dirty="0" smtClean="0"/>
              <a:t>* Used concurrent IO to eliminate FS cache</a:t>
            </a:r>
            <a:endParaRPr lang="en-US" dirty="0"/>
          </a:p>
        </p:txBody>
      </p:sp>
      <p:sp>
        <p:nvSpPr>
          <p:cNvPr id="6" name="TextBox 5"/>
          <p:cNvSpPr txBox="1"/>
          <p:nvPr/>
        </p:nvSpPr>
        <p:spPr>
          <a:xfrm>
            <a:off x="609600" y="1828800"/>
            <a:ext cx="6046271" cy="707886"/>
          </a:xfrm>
          <a:prstGeom prst="rect">
            <a:avLst/>
          </a:prstGeom>
          <a:noFill/>
        </p:spPr>
        <p:txBody>
          <a:bodyPr wrap="none" rtlCol="0">
            <a:spAutoFit/>
          </a:bodyPr>
          <a:lstStyle/>
          <a:p>
            <a:r>
              <a:rPr lang="en-US" sz="4000" dirty="0" smtClean="0">
                <a:solidFill>
                  <a:schemeClr val="tx2">
                    <a:lumMod val="75000"/>
                  </a:schemeClr>
                </a:solidFill>
              </a:rPr>
              <a:t>… In Big B  You Should Trust!</a:t>
            </a:r>
            <a:endParaRPr lang="en-US" sz="40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Make Every IO Op Count</a:t>
            </a:r>
            <a:endParaRPr lang="en-US" sz="2700" dirty="0"/>
          </a:p>
        </p:txBody>
      </p:sp>
      <p:sp>
        <p:nvSpPr>
          <p:cNvPr id="3" name="Content Placeholder 2"/>
          <p:cNvSpPr>
            <a:spLocks noGrp="1"/>
          </p:cNvSpPr>
          <p:nvPr>
            <p:ph idx="1"/>
          </p:nvPr>
        </p:nvSpPr>
        <p:spPr/>
        <p:txBody>
          <a:bodyPr>
            <a:normAutofit/>
          </a:bodyPr>
          <a:lstStyle/>
          <a:p>
            <a:r>
              <a:rPr lang="en-US" dirty="0" smtClean="0"/>
              <a:t>Use big blocks</a:t>
            </a:r>
          </a:p>
          <a:p>
            <a:pPr lvl="1"/>
            <a:r>
              <a:rPr lang="en-US" dirty="0" smtClean="0"/>
              <a:t>DB Blocks size should be at least equal to OS block size.</a:t>
            </a:r>
          </a:p>
          <a:p>
            <a:pPr lvl="1"/>
            <a:r>
              <a:rPr lang="en-US" dirty="0" smtClean="0"/>
              <a:t>Bigger is good – Especially for read-heavy workloads, it leverages read-ahead capabilities of HW.  </a:t>
            </a:r>
          </a:p>
          <a:p>
            <a:r>
              <a:rPr lang="en-US" dirty="0" smtClean="0"/>
              <a:t>Pack the data densely.</a:t>
            </a:r>
          </a:p>
          <a:p>
            <a:pPr lvl="1"/>
            <a:r>
              <a:rPr lang="en-US" dirty="0" smtClean="0"/>
              <a:t>Set Rows Per Block (RPB) high.</a:t>
            </a:r>
          </a:p>
          <a:p>
            <a:pPr lvl="1"/>
            <a:r>
              <a:rPr lang="en-US" dirty="0" smtClean="0"/>
              <a:t>But not so dense as to fragment records.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Perform IO in the Optimal Order</a:t>
            </a:r>
            <a:endParaRPr lang="en-US" sz="2400" dirty="0"/>
          </a:p>
        </p:txBody>
      </p:sp>
      <p:graphicFrame>
        <p:nvGraphicFramePr>
          <p:cNvPr id="5" name="Content Placeholder 4"/>
          <p:cNvGraphicFramePr>
            <a:graphicFrameLocks noGrp="1"/>
          </p:cNvGraphicFramePr>
          <p:nvPr>
            <p:ph idx="1"/>
          </p:nvPr>
        </p:nvGraphicFramePr>
        <p:xfrm>
          <a:off x="2133600" y="1793240"/>
          <a:ext cx="6553200" cy="1584960"/>
        </p:xfrm>
        <a:graphic>
          <a:graphicData uri="http://schemas.openxmlformats.org/drawingml/2006/table">
            <a:tbl>
              <a:tblPr firstRow="1" bandRow="1">
                <a:tableStyleId>{5C22544A-7EE6-4342-B048-85BDC9FD1C3A}</a:tableStyleId>
              </a:tblPr>
              <a:tblGrid>
                <a:gridCol w="1310640"/>
                <a:gridCol w="1127760"/>
                <a:gridCol w="1493520"/>
                <a:gridCol w="1310640"/>
                <a:gridCol w="1310640"/>
              </a:tblGrid>
              <a:tr h="370840">
                <a:tc>
                  <a:txBody>
                    <a:bodyPr/>
                    <a:lstStyle/>
                    <a:p>
                      <a:pPr algn="l"/>
                      <a:r>
                        <a:rPr lang="en-US" sz="2000" dirty="0" smtClean="0"/>
                        <a:t>Table</a:t>
                      </a:r>
                      <a:endParaRPr lang="en-US" sz="2000" dirty="0"/>
                    </a:p>
                  </a:txBody>
                  <a:tcPr/>
                </a:tc>
                <a:tc>
                  <a:txBody>
                    <a:bodyPr/>
                    <a:lstStyle/>
                    <a:p>
                      <a:pPr algn="l"/>
                      <a:r>
                        <a:rPr lang="en-US" sz="2000" dirty="0" smtClean="0"/>
                        <a:t>Index</a:t>
                      </a:r>
                      <a:endParaRPr lang="en-US" sz="2000" dirty="0"/>
                    </a:p>
                  </a:txBody>
                  <a:tcPr/>
                </a:tc>
                <a:tc>
                  <a:txBody>
                    <a:bodyPr/>
                    <a:lstStyle/>
                    <a:p>
                      <a:pPr algn="ctr"/>
                      <a:r>
                        <a:rPr lang="en-US" sz="2000" dirty="0" smtClean="0"/>
                        <a:t>%Sequential</a:t>
                      </a:r>
                      <a:endParaRPr lang="en-US" sz="2000" dirty="0"/>
                    </a:p>
                  </a:txBody>
                  <a:tcPr/>
                </a:tc>
                <a:tc>
                  <a:txBody>
                    <a:bodyPr/>
                    <a:lstStyle/>
                    <a:p>
                      <a:pPr algn="ctr"/>
                      <a:r>
                        <a:rPr lang="en-US" sz="2000" dirty="0" smtClean="0"/>
                        <a:t>%</a:t>
                      </a:r>
                      <a:r>
                        <a:rPr lang="en-US" sz="2000" dirty="0" err="1" smtClean="0"/>
                        <a:t>Idx</a:t>
                      </a:r>
                      <a:r>
                        <a:rPr lang="en-US" sz="2000" dirty="0" smtClean="0"/>
                        <a:t> Used</a:t>
                      </a:r>
                      <a:endParaRPr lang="en-US" sz="2000" dirty="0"/>
                    </a:p>
                  </a:txBody>
                  <a:tcPr/>
                </a:tc>
                <a:tc>
                  <a:txBody>
                    <a:bodyPr/>
                    <a:lstStyle/>
                    <a:p>
                      <a:pPr algn="ctr"/>
                      <a:r>
                        <a:rPr lang="en-US" sz="2000" dirty="0" smtClean="0"/>
                        <a:t>Density</a:t>
                      </a:r>
                      <a:endParaRPr lang="en-US" sz="2000" dirty="0"/>
                    </a:p>
                  </a:txBody>
                  <a:tcPr/>
                </a:tc>
              </a:tr>
              <a:tr h="370840">
                <a:tc>
                  <a:txBody>
                    <a:bodyPr/>
                    <a:lstStyle/>
                    <a:p>
                      <a:pPr algn="l"/>
                      <a:r>
                        <a:rPr lang="en-US" sz="2000" dirty="0" smtClean="0"/>
                        <a:t>Table1</a:t>
                      </a:r>
                      <a:endParaRPr lang="en-US" sz="2000" dirty="0"/>
                    </a:p>
                  </a:txBody>
                  <a:tcPr/>
                </a:tc>
                <a:tc>
                  <a:txBody>
                    <a:bodyPr/>
                    <a:lstStyle/>
                    <a:p>
                      <a:pPr algn="l"/>
                      <a:r>
                        <a:rPr lang="en-US" sz="2000" dirty="0" smtClean="0"/>
                        <a:t>idx1</a:t>
                      </a:r>
                      <a:endParaRPr lang="en-US" sz="2000" dirty="0"/>
                    </a:p>
                  </a:txBody>
                  <a:tcPr/>
                </a:tc>
                <a:tc>
                  <a:txBody>
                    <a:bodyPr/>
                    <a:lstStyle/>
                    <a:p>
                      <a:pPr algn="ctr"/>
                      <a:r>
                        <a:rPr lang="en-US" sz="2000" dirty="0" smtClean="0"/>
                        <a:t>69%</a:t>
                      </a:r>
                      <a:endParaRPr lang="en-US" sz="2000" dirty="0"/>
                    </a:p>
                  </a:txBody>
                  <a:tcPr/>
                </a:tc>
                <a:tc>
                  <a:txBody>
                    <a:bodyPr/>
                    <a:lstStyle/>
                    <a:p>
                      <a:pPr algn="ctr"/>
                      <a:r>
                        <a:rPr lang="en-US" sz="2000" dirty="0" smtClean="0"/>
                        <a:t>99%</a:t>
                      </a:r>
                      <a:endParaRPr lang="en-US" sz="2000" dirty="0"/>
                    </a:p>
                  </a:txBody>
                  <a:tcPr/>
                </a:tc>
                <a:tc>
                  <a:txBody>
                    <a:bodyPr/>
                    <a:lstStyle/>
                    <a:p>
                      <a:pPr algn="ctr"/>
                      <a:r>
                        <a:rPr lang="en-US" sz="2000" dirty="0" smtClean="0"/>
                        <a:t>0.51</a:t>
                      </a:r>
                      <a:endParaRPr lang="en-US" sz="2000" dirty="0"/>
                    </a:p>
                  </a:txBody>
                  <a:tcPr/>
                </a:tc>
              </a:tr>
              <a:tr h="370840">
                <a:tc>
                  <a:txBody>
                    <a:bodyPr/>
                    <a:lstStyle/>
                    <a:p>
                      <a:pPr algn="l"/>
                      <a:endParaRPr lang="en-US" sz="2000" dirty="0"/>
                    </a:p>
                  </a:txBody>
                  <a:tcPr/>
                </a:tc>
                <a:tc>
                  <a:txBody>
                    <a:bodyPr/>
                    <a:lstStyle/>
                    <a:p>
                      <a:pPr algn="l"/>
                      <a:r>
                        <a:rPr lang="en-US" sz="2000" dirty="0" smtClean="0"/>
                        <a:t>idx2*</a:t>
                      </a:r>
                      <a:endParaRPr lang="en-US" sz="2000" dirty="0"/>
                    </a:p>
                  </a:txBody>
                  <a:tcPr/>
                </a:tc>
                <a:tc>
                  <a:txBody>
                    <a:bodyPr/>
                    <a:lstStyle/>
                    <a:p>
                      <a:pPr algn="ctr"/>
                      <a:r>
                        <a:rPr lang="en-US" sz="2000" dirty="0" smtClean="0"/>
                        <a:t>98%</a:t>
                      </a:r>
                      <a:endParaRPr lang="en-US" sz="2000" dirty="0"/>
                    </a:p>
                  </a:txBody>
                  <a:tcPr/>
                </a:tc>
                <a:tc>
                  <a:txBody>
                    <a:bodyPr/>
                    <a:lstStyle/>
                    <a:p>
                      <a:pPr algn="ctr"/>
                      <a:r>
                        <a:rPr lang="en-US" sz="2000" dirty="0" smtClean="0"/>
                        <a:t>1%</a:t>
                      </a:r>
                      <a:endParaRPr lang="en-US" sz="2000" dirty="0"/>
                    </a:p>
                  </a:txBody>
                  <a:tcPr/>
                </a:tc>
                <a:tc>
                  <a:txBody>
                    <a:bodyPr/>
                    <a:lstStyle/>
                    <a:p>
                      <a:pPr algn="ctr"/>
                      <a:r>
                        <a:rPr lang="en-US" sz="2000" dirty="0" smtClean="0"/>
                        <a:t>0.51</a:t>
                      </a:r>
                      <a:endParaRPr lang="en-US" sz="2000" dirty="0"/>
                    </a:p>
                  </a:txBody>
                  <a:tcPr/>
                </a:tc>
              </a:tr>
              <a:tr h="370840">
                <a:tc>
                  <a:txBody>
                    <a:bodyPr/>
                    <a:lstStyle/>
                    <a:p>
                      <a:pPr algn="l"/>
                      <a:endParaRPr lang="en-US" sz="2000" dirty="0"/>
                    </a:p>
                  </a:txBody>
                  <a:tcPr/>
                </a:tc>
                <a:tc>
                  <a:txBody>
                    <a:bodyPr/>
                    <a:lstStyle/>
                    <a:p>
                      <a:pPr algn="l"/>
                      <a:r>
                        <a:rPr lang="en-US" sz="2000" dirty="0" smtClean="0"/>
                        <a:t>idx3</a:t>
                      </a:r>
                      <a:endParaRPr lang="en-US" sz="2000" dirty="0"/>
                    </a:p>
                  </a:txBody>
                  <a:tcPr/>
                </a:tc>
                <a:tc>
                  <a:txBody>
                    <a:bodyPr/>
                    <a:lstStyle/>
                    <a:p>
                      <a:pPr algn="ctr"/>
                      <a:r>
                        <a:rPr lang="en-US" sz="2000" dirty="0" smtClean="0"/>
                        <a:t>74%</a:t>
                      </a:r>
                      <a:endParaRPr lang="en-US" sz="2000" dirty="0"/>
                    </a:p>
                  </a:txBody>
                  <a:tcPr/>
                </a:tc>
                <a:tc>
                  <a:txBody>
                    <a:bodyPr/>
                    <a:lstStyle/>
                    <a:p>
                      <a:pPr algn="ctr"/>
                      <a:r>
                        <a:rPr lang="en-US" sz="2000" dirty="0" smtClean="0"/>
                        <a:t>0%</a:t>
                      </a:r>
                      <a:endParaRPr lang="en-US" sz="2000" dirty="0"/>
                    </a:p>
                  </a:txBody>
                  <a:tcPr/>
                </a:tc>
                <a:tc>
                  <a:txBody>
                    <a:bodyPr/>
                    <a:lstStyle/>
                    <a:p>
                      <a:pPr algn="ctr"/>
                      <a:r>
                        <a:rPr lang="en-US" sz="2000" dirty="0" smtClean="0"/>
                        <a:t>0.51</a:t>
                      </a:r>
                      <a:endParaRPr lang="en-US" sz="2000" dirty="0"/>
                    </a:p>
                  </a:txBody>
                  <a:tcPr/>
                </a:tc>
              </a:tr>
            </a:tbl>
          </a:graphicData>
        </a:graphic>
      </p:graphicFrame>
      <p:graphicFrame>
        <p:nvGraphicFramePr>
          <p:cNvPr id="6" name="Content Placeholder 4"/>
          <p:cNvGraphicFramePr>
            <a:graphicFrameLocks/>
          </p:cNvGraphicFramePr>
          <p:nvPr/>
        </p:nvGraphicFramePr>
        <p:xfrm>
          <a:off x="2133600" y="3962400"/>
          <a:ext cx="6553200" cy="1584960"/>
        </p:xfrm>
        <a:graphic>
          <a:graphicData uri="http://schemas.openxmlformats.org/drawingml/2006/table">
            <a:tbl>
              <a:tblPr firstRow="1" bandRow="1">
                <a:tableStyleId>{5C22544A-7EE6-4342-B048-85BDC9FD1C3A}</a:tableStyleId>
              </a:tblPr>
              <a:tblGrid>
                <a:gridCol w="1310640"/>
                <a:gridCol w="1127760"/>
                <a:gridCol w="1493520"/>
                <a:gridCol w="1310640"/>
                <a:gridCol w="1310640"/>
              </a:tblGrid>
              <a:tr h="370840">
                <a:tc>
                  <a:txBody>
                    <a:bodyPr/>
                    <a:lstStyle/>
                    <a:p>
                      <a:pPr algn="l"/>
                      <a:r>
                        <a:rPr lang="en-US" sz="2000" dirty="0" smtClean="0"/>
                        <a:t>Table</a:t>
                      </a:r>
                      <a:endParaRPr lang="en-US" sz="2000" dirty="0"/>
                    </a:p>
                  </a:txBody>
                  <a:tcPr/>
                </a:tc>
                <a:tc>
                  <a:txBody>
                    <a:bodyPr/>
                    <a:lstStyle/>
                    <a:p>
                      <a:pPr algn="l"/>
                      <a:r>
                        <a:rPr lang="en-US" sz="2000" dirty="0" smtClean="0"/>
                        <a:t>Index</a:t>
                      </a:r>
                      <a:endParaRPr lang="en-US" sz="2000" dirty="0"/>
                    </a:p>
                  </a:txBody>
                  <a:tcPr/>
                </a:tc>
                <a:tc>
                  <a:txBody>
                    <a:bodyPr/>
                    <a:lstStyle/>
                    <a:p>
                      <a:pPr algn="ctr"/>
                      <a:r>
                        <a:rPr lang="en-US" sz="2000" dirty="0" smtClean="0"/>
                        <a:t>%Sequential</a:t>
                      </a:r>
                      <a:endParaRPr lang="en-US" sz="2000" dirty="0"/>
                    </a:p>
                  </a:txBody>
                  <a:tcPr/>
                </a:tc>
                <a:tc>
                  <a:txBody>
                    <a:bodyPr/>
                    <a:lstStyle/>
                    <a:p>
                      <a:pPr algn="ctr"/>
                      <a:r>
                        <a:rPr lang="en-US" sz="2000" dirty="0" smtClean="0"/>
                        <a:t>%</a:t>
                      </a:r>
                      <a:r>
                        <a:rPr lang="en-US" sz="2000" dirty="0" err="1" smtClean="0"/>
                        <a:t>Idx</a:t>
                      </a:r>
                      <a:r>
                        <a:rPr lang="en-US" sz="2000" dirty="0" smtClean="0"/>
                        <a:t> Used</a:t>
                      </a:r>
                      <a:endParaRPr lang="en-US" sz="2000" dirty="0"/>
                    </a:p>
                  </a:txBody>
                  <a:tcPr/>
                </a:tc>
                <a:tc>
                  <a:txBody>
                    <a:bodyPr/>
                    <a:lstStyle/>
                    <a:p>
                      <a:pPr algn="ctr"/>
                      <a:r>
                        <a:rPr lang="en-US" sz="2000" dirty="0" smtClean="0"/>
                        <a:t>Density</a:t>
                      </a:r>
                      <a:endParaRPr lang="en-US" sz="2000" dirty="0"/>
                    </a:p>
                  </a:txBody>
                  <a:tcPr/>
                </a:tc>
              </a:tr>
              <a:tr h="370840">
                <a:tc>
                  <a:txBody>
                    <a:bodyPr/>
                    <a:lstStyle/>
                    <a:p>
                      <a:pPr algn="l"/>
                      <a:r>
                        <a:rPr lang="en-US" sz="2000" dirty="0" smtClean="0"/>
                        <a:t>Table1</a:t>
                      </a:r>
                      <a:endParaRPr lang="en-US" sz="2000" dirty="0"/>
                    </a:p>
                  </a:txBody>
                  <a:tcPr/>
                </a:tc>
                <a:tc>
                  <a:txBody>
                    <a:bodyPr/>
                    <a:lstStyle/>
                    <a:p>
                      <a:pPr algn="l"/>
                      <a:r>
                        <a:rPr lang="en-US" sz="2000" dirty="0" smtClean="0"/>
                        <a:t>idx1</a:t>
                      </a:r>
                      <a:endParaRPr lang="en-US" sz="2000" dirty="0"/>
                    </a:p>
                  </a:txBody>
                  <a:tcPr/>
                </a:tc>
                <a:tc>
                  <a:txBody>
                    <a:bodyPr/>
                    <a:lstStyle/>
                    <a:p>
                      <a:pPr algn="ctr"/>
                      <a:r>
                        <a:rPr lang="en-US" sz="2000" dirty="0" smtClean="0"/>
                        <a:t>85%</a:t>
                      </a:r>
                      <a:endParaRPr lang="en-US" sz="2000" dirty="0"/>
                    </a:p>
                  </a:txBody>
                  <a:tcPr/>
                </a:tc>
                <a:tc>
                  <a:txBody>
                    <a:bodyPr/>
                    <a:lstStyle/>
                    <a:p>
                      <a:pPr algn="ctr"/>
                      <a:r>
                        <a:rPr lang="en-US" sz="2000" dirty="0" smtClean="0"/>
                        <a:t>99%</a:t>
                      </a:r>
                      <a:endParaRPr lang="en-US" sz="2000" dirty="0"/>
                    </a:p>
                  </a:txBody>
                  <a:tcPr/>
                </a:tc>
                <a:tc>
                  <a:txBody>
                    <a:bodyPr/>
                    <a:lstStyle/>
                    <a:p>
                      <a:pPr algn="ctr"/>
                      <a:r>
                        <a:rPr lang="en-US" sz="2000" dirty="0" smtClean="0"/>
                        <a:t>1.00</a:t>
                      </a:r>
                      <a:endParaRPr lang="en-US" sz="2000" dirty="0"/>
                    </a:p>
                  </a:txBody>
                  <a:tcPr/>
                </a:tc>
              </a:tr>
              <a:tr h="370840">
                <a:tc>
                  <a:txBody>
                    <a:bodyPr/>
                    <a:lstStyle/>
                    <a:p>
                      <a:pPr algn="l"/>
                      <a:endParaRPr lang="en-US" sz="2000" dirty="0"/>
                    </a:p>
                  </a:txBody>
                  <a:tcPr/>
                </a:tc>
                <a:tc>
                  <a:txBody>
                    <a:bodyPr/>
                    <a:lstStyle/>
                    <a:p>
                      <a:pPr algn="l"/>
                      <a:r>
                        <a:rPr lang="en-US" sz="2000" dirty="0" smtClean="0"/>
                        <a:t>idx2*</a:t>
                      </a:r>
                      <a:endParaRPr lang="en-US" sz="2000" dirty="0"/>
                    </a:p>
                  </a:txBody>
                  <a:tcPr/>
                </a:tc>
                <a:tc>
                  <a:txBody>
                    <a:bodyPr/>
                    <a:lstStyle/>
                    <a:p>
                      <a:pPr algn="ctr"/>
                      <a:r>
                        <a:rPr lang="en-US" sz="2000" dirty="0" smtClean="0"/>
                        <a:t>100%</a:t>
                      </a:r>
                      <a:endParaRPr lang="en-US" sz="2000" dirty="0"/>
                    </a:p>
                  </a:txBody>
                  <a:tcPr/>
                </a:tc>
                <a:tc>
                  <a:txBody>
                    <a:bodyPr/>
                    <a:lstStyle/>
                    <a:p>
                      <a:pPr algn="ctr"/>
                      <a:r>
                        <a:rPr lang="en-US" sz="2000" dirty="0" smtClean="0"/>
                        <a:t>1%</a:t>
                      </a:r>
                      <a:endParaRPr lang="en-US" sz="2000" dirty="0"/>
                    </a:p>
                  </a:txBody>
                  <a:tcPr/>
                </a:tc>
                <a:tc>
                  <a:txBody>
                    <a:bodyPr/>
                    <a:lstStyle/>
                    <a:p>
                      <a:pPr algn="ctr"/>
                      <a:r>
                        <a:rPr lang="en-US" sz="2000" dirty="0" smtClean="0"/>
                        <a:t>1.00</a:t>
                      </a:r>
                      <a:endParaRPr lang="en-US" sz="2000" dirty="0"/>
                    </a:p>
                  </a:txBody>
                  <a:tcPr/>
                </a:tc>
              </a:tr>
              <a:tr h="370840">
                <a:tc>
                  <a:txBody>
                    <a:bodyPr/>
                    <a:lstStyle/>
                    <a:p>
                      <a:pPr algn="l"/>
                      <a:endParaRPr lang="en-US" sz="2000" dirty="0"/>
                    </a:p>
                  </a:txBody>
                  <a:tcPr/>
                </a:tc>
                <a:tc>
                  <a:txBody>
                    <a:bodyPr/>
                    <a:lstStyle/>
                    <a:p>
                      <a:pPr algn="l"/>
                      <a:r>
                        <a:rPr lang="en-US" sz="2000" dirty="0" smtClean="0"/>
                        <a:t>idx3</a:t>
                      </a:r>
                      <a:endParaRPr lang="en-US" sz="2000" dirty="0"/>
                    </a:p>
                  </a:txBody>
                  <a:tcPr/>
                </a:tc>
                <a:tc>
                  <a:txBody>
                    <a:bodyPr/>
                    <a:lstStyle/>
                    <a:p>
                      <a:pPr algn="ctr"/>
                      <a:r>
                        <a:rPr lang="en-US" sz="2000" dirty="0" smtClean="0"/>
                        <a:t>83%</a:t>
                      </a:r>
                      <a:endParaRPr lang="en-US" sz="2000" dirty="0"/>
                    </a:p>
                  </a:txBody>
                  <a:tcPr/>
                </a:tc>
                <a:tc>
                  <a:txBody>
                    <a:bodyPr/>
                    <a:lstStyle/>
                    <a:p>
                      <a:pPr algn="ctr"/>
                      <a:r>
                        <a:rPr lang="en-US" sz="2000" dirty="0" smtClean="0"/>
                        <a:t>0%</a:t>
                      </a:r>
                      <a:endParaRPr lang="en-US" sz="2000" dirty="0"/>
                    </a:p>
                  </a:txBody>
                  <a:tcPr/>
                </a:tc>
                <a:tc>
                  <a:txBody>
                    <a:bodyPr/>
                    <a:lstStyle/>
                    <a:p>
                      <a:pPr algn="ctr"/>
                      <a:r>
                        <a:rPr lang="en-US" sz="2000" dirty="0" smtClean="0"/>
                        <a:t>0.99</a:t>
                      </a:r>
                      <a:endParaRPr lang="en-US" sz="2000" dirty="0"/>
                    </a:p>
                  </a:txBody>
                  <a:tcPr/>
                </a:tc>
              </a:tr>
            </a:tbl>
          </a:graphicData>
        </a:graphic>
      </p:graphicFrame>
      <p:sp>
        <p:nvSpPr>
          <p:cNvPr id="7" name="TextBox 6"/>
          <p:cNvSpPr txBox="1"/>
          <p:nvPr/>
        </p:nvSpPr>
        <p:spPr>
          <a:xfrm>
            <a:off x="685800" y="1793240"/>
            <a:ext cx="1435008" cy="400110"/>
          </a:xfrm>
          <a:prstGeom prst="rect">
            <a:avLst/>
          </a:prstGeom>
          <a:noFill/>
        </p:spPr>
        <p:txBody>
          <a:bodyPr wrap="none" rtlCol="0">
            <a:spAutoFit/>
          </a:bodyPr>
          <a:lstStyle/>
          <a:p>
            <a:r>
              <a:rPr lang="en-US" sz="2000" b="1" dirty="0" smtClean="0">
                <a:solidFill>
                  <a:schemeClr val="accent6">
                    <a:lumMod val="75000"/>
                  </a:schemeClr>
                </a:solidFill>
              </a:rPr>
              <a:t>4k DB Block</a:t>
            </a:r>
            <a:endParaRPr lang="en-US" sz="2000" b="1" dirty="0">
              <a:solidFill>
                <a:schemeClr val="accent6">
                  <a:lumMod val="75000"/>
                </a:schemeClr>
              </a:solidFill>
            </a:endParaRPr>
          </a:p>
        </p:txBody>
      </p:sp>
      <p:sp>
        <p:nvSpPr>
          <p:cNvPr id="8" name="TextBox 7"/>
          <p:cNvSpPr txBox="1"/>
          <p:nvPr/>
        </p:nvSpPr>
        <p:spPr>
          <a:xfrm>
            <a:off x="685800" y="3977640"/>
            <a:ext cx="1435008" cy="400110"/>
          </a:xfrm>
          <a:prstGeom prst="rect">
            <a:avLst/>
          </a:prstGeom>
          <a:noFill/>
        </p:spPr>
        <p:txBody>
          <a:bodyPr wrap="none" rtlCol="0">
            <a:spAutoFit/>
          </a:bodyPr>
          <a:lstStyle/>
          <a:p>
            <a:r>
              <a:rPr lang="en-US" sz="2000" b="1" dirty="0" smtClean="0">
                <a:solidFill>
                  <a:schemeClr val="accent6">
                    <a:lumMod val="75000"/>
                  </a:schemeClr>
                </a:solidFill>
              </a:rPr>
              <a:t>8k DB Block</a:t>
            </a:r>
            <a:endParaRPr lang="en-US" sz="2000" b="1"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Case Study</a:t>
            </a:r>
            <a:endParaRPr lang="en-US" sz="4000" dirty="0"/>
          </a:p>
        </p:txBody>
      </p:sp>
      <p:graphicFrame>
        <p:nvGraphicFramePr>
          <p:cNvPr id="5" name="Content Placeholder 4"/>
          <p:cNvGraphicFramePr>
            <a:graphicFrameLocks noGrp="1"/>
          </p:cNvGraphicFramePr>
          <p:nvPr>
            <p:ph idx="1"/>
          </p:nvPr>
        </p:nvGraphicFramePr>
        <p:xfrm>
          <a:off x="457200" y="1747520"/>
          <a:ext cx="8229600" cy="2595880"/>
        </p:xfrm>
        <a:graphic>
          <a:graphicData uri="http://schemas.openxmlformats.org/drawingml/2006/table">
            <a:tbl>
              <a:tblPr firstRow="1" bandRow="1">
                <a:tableStyleId>{5C22544A-7EE6-4342-B048-85BDC9FD1C3A}</a:tableStyleId>
              </a:tblPr>
              <a:tblGrid>
                <a:gridCol w="1143000"/>
                <a:gridCol w="1143000"/>
                <a:gridCol w="1447800"/>
                <a:gridCol w="1981200"/>
                <a:gridCol w="1371600"/>
                <a:gridCol w="1143000"/>
              </a:tblGrid>
              <a:tr h="370840">
                <a:tc>
                  <a:txBody>
                    <a:bodyPr/>
                    <a:lstStyle/>
                    <a:p>
                      <a:pPr algn="ctr"/>
                      <a:r>
                        <a:rPr lang="en-US" dirty="0" smtClean="0"/>
                        <a:t>Block Size</a:t>
                      </a:r>
                      <a:endParaRPr lang="en-US" dirty="0"/>
                    </a:p>
                  </a:txBody>
                  <a:tcPr/>
                </a:tc>
                <a:tc>
                  <a:txBody>
                    <a:bodyPr/>
                    <a:lstStyle/>
                    <a:p>
                      <a:pPr algn="ctr"/>
                      <a:r>
                        <a:rPr lang="en-US" dirty="0" smtClean="0"/>
                        <a:t>Hit Ratio</a:t>
                      </a:r>
                      <a:endParaRPr lang="en-US" dirty="0"/>
                    </a:p>
                  </a:txBody>
                  <a:tcPr/>
                </a:tc>
                <a:tc>
                  <a:txBody>
                    <a:bodyPr/>
                    <a:lstStyle/>
                    <a:p>
                      <a:pPr algn="ctr"/>
                      <a:r>
                        <a:rPr lang="en-US" dirty="0" smtClean="0"/>
                        <a:t>%Sequential</a:t>
                      </a:r>
                      <a:endParaRPr lang="en-US" dirty="0"/>
                    </a:p>
                  </a:txBody>
                  <a:tcPr/>
                </a:tc>
                <a:tc>
                  <a:txBody>
                    <a:bodyPr/>
                    <a:lstStyle/>
                    <a:p>
                      <a:pPr algn="ctr"/>
                      <a:r>
                        <a:rPr lang="en-US" dirty="0" smtClean="0"/>
                        <a:t>Block</a:t>
                      </a:r>
                      <a:r>
                        <a:rPr lang="en-US" baseline="0" dirty="0" smtClean="0"/>
                        <a:t> References</a:t>
                      </a:r>
                      <a:endParaRPr lang="en-US" dirty="0"/>
                    </a:p>
                  </a:txBody>
                  <a:tcPr/>
                </a:tc>
                <a:tc>
                  <a:txBody>
                    <a:bodyPr/>
                    <a:lstStyle/>
                    <a:p>
                      <a:pPr algn="ctr"/>
                      <a:r>
                        <a:rPr lang="en-US" dirty="0" smtClean="0"/>
                        <a:t>IO Ops</a:t>
                      </a:r>
                      <a:endParaRPr lang="en-US" dirty="0"/>
                    </a:p>
                  </a:txBody>
                  <a:tcPr/>
                </a:tc>
                <a:tc>
                  <a:txBody>
                    <a:bodyPr/>
                    <a:lstStyle/>
                    <a:p>
                      <a:pPr algn="ctr"/>
                      <a:r>
                        <a:rPr lang="en-US" dirty="0" smtClean="0"/>
                        <a:t>Time</a:t>
                      </a:r>
                      <a:endParaRPr lang="en-US" dirty="0"/>
                    </a:p>
                  </a:txBody>
                  <a:tcPr/>
                </a:tc>
              </a:tr>
              <a:tr h="370840">
                <a:tc>
                  <a:txBody>
                    <a:bodyPr/>
                    <a:lstStyle/>
                    <a:p>
                      <a:pPr algn="ctr"/>
                      <a:r>
                        <a:rPr lang="en-US" dirty="0" smtClean="0">
                          <a:solidFill>
                            <a:srgbClr val="C00000"/>
                          </a:solidFill>
                        </a:rPr>
                        <a:t>4k</a:t>
                      </a:r>
                      <a:endParaRPr lang="en-US" dirty="0">
                        <a:solidFill>
                          <a:srgbClr val="C00000"/>
                        </a:solidFill>
                      </a:endParaRPr>
                    </a:p>
                  </a:txBody>
                  <a:tcPr/>
                </a:tc>
                <a:tc>
                  <a:txBody>
                    <a:bodyPr/>
                    <a:lstStyle/>
                    <a:p>
                      <a:pPr algn="ctr"/>
                      <a:r>
                        <a:rPr lang="en-US" dirty="0" smtClean="0">
                          <a:solidFill>
                            <a:srgbClr val="C00000"/>
                          </a:solidFill>
                        </a:rPr>
                        <a:t>95</a:t>
                      </a:r>
                      <a:endParaRPr lang="en-US" dirty="0">
                        <a:solidFill>
                          <a:srgbClr val="C00000"/>
                        </a:solidFill>
                      </a:endParaRPr>
                    </a:p>
                  </a:txBody>
                  <a:tcPr/>
                </a:tc>
                <a:tc>
                  <a:txBody>
                    <a:bodyPr/>
                    <a:lstStyle/>
                    <a:p>
                      <a:pPr algn="ctr"/>
                      <a:r>
                        <a:rPr lang="en-US" dirty="0" smtClean="0">
                          <a:solidFill>
                            <a:srgbClr val="C00000"/>
                          </a:solidFill>
                        </a:rPr>
                        <a:t>69</a:t>
                      </a:r>
                      <a:endParaRPr lang="en-US" dirty="0">
                        <a:solidFill>
                          <a:srgbClr val="C00000"/>
                        </a:solidFill>
                      </a:endParaRPr>
                    </a:p>
                  </a:txBody>
                  <a:tcPr/>
                </a:tc>
                <a:tc>
                  <a:txBody>
                    <a:bodyPr/>
                    <a:lstStyle/>
                    <a:p>
                      <a:pPr algn="ctr"/>
                      <a:r>
                        <a:rPr lang="en-US" dirty="0" smtClean="0">
                          <a:solidFill>
                            <a:srgbClr val="C00000"/>
                          </a:solidFill>
                        </a:rPr>
                        <a:t>319,719</a:t>
                      </a:r>
                      <a:endParaRPr lang="en-US" dirty="0">
                        <a:solidFill>
                          <a:srgbClr val="C00000"/>
                        </a:solidFill>
                      </a:endParaRPr>
                    </a:p>
                  </a:txBody>
                  <a:tcPr/>
                </a:tc>
                <a:tc>
                  <a:txBody>
                    <a:bodyPr/>
                    <a:lstStyle/>
                    <a:p>
                      <a:pPr algn="ctr"/>
                      <a:r>
                        <a:rPr lang="en-US" dirty="0" smtClean="0">
                          <a:solidFill>
                            <a:srgbClr val="C00000"/>
                          </a:solidFill>
                        </a:rPr>
                        <a:t>19,208</a:t>
                      </a:r>
                      <a:endParaRPr lang="en-US" dirty="0">
                        <a:solidFill>
                          <a:srgbClr val="C00000"/>
                        </a:solidFill>
                      </a:endParaRPr>
                    </a:p>
                  </a:txBody>
                  <a:tcPr/>
                </a:tc>
                <a:tc>
                  <a:txBody>
                    <a:bodyPr/>
                    <a:lstStyle/>
                    <a:p>
                      <a:pPr algn="ctr"/>
                      <a:r>
                        <a:rPr lang="en-US" dirty="0" smtClean="0">
                          <a:solidFill>
                            <a:srgbClr val="C00000"/>
                          </a:solidFill>
                        </a:rPr>
                        <a:t>120</a:t>
                      </a:r>
                      <a:endParaRPr lang="en-US" dirty="0">
                        <a:solidFill>
                          <a:srgbClr val="C00000"/>
                        </a:solidFill>
                      </a:endParaRPr>
                    </a:p>
                  </a:txBody>
                  <a:tcPr/>
                </a:tc>
              </a:tr>
              <a:tr h="370840">
                <a:tc>
                  <a:txBody>
                    <a:bodyPr/>
                    <a:lstStyle/>
                    <a:p>
                      <a:pPr algn="ctr"/>
                      <a:r>
                        <a:rPr lang="en-US" dirty="0" smtClean="0"/>
                        <a:t>4k</a:t>
                      </a:r>
                      <a:endParaRPr lang="en-US" dirty="0"/>
                    </a:p>
                  </a:txBody>
                  <a:tcPr/>
                </a:tc>
                <a:tc>
                  <a:txBody>
                    <a:bodyPr/>
                    <a:lstStyle/>
                    <a:p>
                      <a:pPr algn="ctr"/>
                      <a:r>
                        <a:rPr lang="en-US" dirty="0" smtClean="0"/>
                        <a:t>98</a:t>
                      </a:r>
                      <a:endParaRPr lang="en-US" dirty="0"/>
                    </a:p>
                  </a:txBody>
                  <a:tcPr/>
                </a:tc>
                <a:tc>
                  <a:txBody>
                    <a:bodyPr/>
                    <a:lstStyle/>
                    <a:p>
                      <a:pPr algn="ctr"/>
                      <a:r>
                        <a:rPr lang="en-US" dirty="0" smtClean="0"/>
                        <a:t>69</a:t>
                      </a:r>
                      <a:endParaRPr lang="en-US" dirty="0"/>
                    </a:p>
                  </a:txBody>
                  <a:tcPr/>
                </a:tc>
                <a:tc>
                  <a:txBody>
                    <a:bodyPr/>
                    <a:lstStyle/>
                    <a:p>
                      <a:pPr algn="ctr"/>
                      <a:r>
                        <a:rPr lang="en-US" dirty="0" smtClean="0"/>
                        <a:t>320,149</a:t>
                      </a:r>
                      <a:endParaRPr lang="en-US" dirty="0"/>
                    </a:p>
                  </a:txBody>
                  <a:tcPr/>
                </a:tc>
                <a:tc>
                  <a:txBody>
                    <a:bodyPr/>
                    <a:lstStyle/>
                    <a:p>
                      <a:pPr algn="ctr"/>
                      <a:r>
                        <a:rPr lang="en-US" dirty="0" smtClean="0"/>
                        <a:t>9,816</a:t>
                      </a:r>
                      <a:endParaRPr lang="en-US" dirty="0"/>
                    </a:p>
                  </a:txBody>
                  <a:tcPr/>
                </a:tc>
                <a:tc>
                  <a:txBody>
                    <a:bodyPr/>
                    <a:lstStyle/>
                    <a:p>
                      <a:pPr algn="ctr"/>
                      <a:r>
                        <a:rPr lang="en-US" dirty="0" smtClean="0"/>
                        <a:t>60</a:t>
                      </a:r>
                      <a:endParaRPr lang="en-US" dirty="0"/>
                    </a:p>
                  </a:txBody>
                  <a:tcPr/>
                </a:tc>
              </a:tr>
              <a:tr h="370840">
                <a:tc>
                  <a:txBody>
                    <a:bodyPr/>
                    <a:lstStyle/>
                    <a:p>
                      <a:pPr algn="ctr"/>
                      <a:r>
                        <a:rPr lang="en-US" dirty="0" smtClean="0"/>
                        <a:t>4k</a:t>
                      </a:r>
                      <a:endParaRPr lang="en-US" dirty="0"/>
                    </a:p>
                  </a:txBody>
                  <a:tcPr/>
                </a:tc>
                <a:tc>
                  <a:txBody>
                    <a:bodyPr/>
                    <a:lstStyle/>
                    <a:p>
                      <a:pPr algn="ctr"/>
                      <a:r>
                        <a:rPr lang="en-US" dirty="0" smtClean="0"/>
                        <a:t>99</a:t>
                      </a:r>
                      <a:endParaRPr lang="en-US" dirty="0"/>
                    </a:p>
                  </a:txBody>
                  <a:tcPr/>
                </a:tc>
                <a:tc>
                  <a:txBody>
                    <a:bodyPr/>
                    <a:lstStyle/>
                    <a:p>
                      <a:pPr algn="ctr"/>
                      <a:r>
                        <a:rPr lang="en-US" dirty="0" smtClean="0"/>
                        <a:t>69</a:t>
                      </a:r>
                      <a:endParaRPr lang="en-US" dirty="0"/>
                    </a:p>
                  </a:txBody>
                  <a:tcPr/>
                </a:tc>
                <a:tc>
                  <a:txBody>
                    <a:bodyPr/>
                    <a:lstStyle/>
                    <a:p>
                      <a:pPr algn="ctr"/>
                      <a:r>
                        <a:rPr lang="en-US" dirty="0" smtClean="0"/>
                        <a:t>320,350</a:t>
                      </a:r>
                      <a:endParaRPr lang="en-US" dirty="0"/>
                    </a:p>
                  </a:txBody>
                  <a:tcPr/>
                </a:tc>
                <a:tc>
                  <a:txBody>
                    <a:bodyPr/>
                    <a:lstStyle/>
                    <a:p>
                      <a:pPr algn="ctr"/>
                      <a:r>
                        <a:rPr lang="en-US" dirty="0" smtClean="0"/>
                        <a:t>6,416</a:t>
                      </a:r>
                      <a:endParaRPr lang="en-US" dirty="0"/>
                    </a:p>
                  </a:txBody>
                  <a:tcPr/>
                </a:tc>
                <a:tc>
                  <a:txBody>
                    <a:bodyPr/>
                    <a:lstStyle/>
                    <a:p>
                      <a:pPr algn="ctr"/>
                      <a:r>
                        <a:rPr lang="en-US" dirty="0" smtClean="0"/>
                        <a:t>40</a:t>
                      </a:r>
                      <a:endParaRPr lang="en-US" dirty="0"/>
                    </a:p>
                  </a:txBody>
                  <a:tcPr/>
                </a:tc>
              </a:tr>
              <a:tr h="370840">
                <a:tc>
                  <a:txBody>
                    <a:bodyPr/>
                    <a:lstStyle/>
                    <a:p>
                      <a:pPr algn="ctr"/>
                      <a:r>
                        <a:rPr lang="en-US" dirty="0" smtClean="0"/>
                        <a:t>8k</a:t>
                      </a:r>
                      <a:endParaRPr lang="en-US" dirty="0"/>
                    </a:p>
                  </a:txBody>
                  <a:tcPr/>
                </a:tc>
                <a:tc>
                  <a:txBody>
                    <a:bodyPr/>
                    <a:lstStyle/>
                    <a:p>
                      <a:pPr algn="ctr"/>
                      <a:r>
                        <a:rPr lang="en-US" dirty="0" smtClean="0"/>
                        <a:t>95</a:t>
                      </a:r>
                      <a:endParaRPr lang="en-US" dirty="0"/>
                    </a:p>
                  </a:txBody>
                  <a:tcPr/>
                </a:tc>
                <a:tc>
                  <a:txBody>
                    <a:bodyPr/>
                    <a:lstStyle/>
                    <a:p>
                      <a:pPr algn="ctr"/>
                      <a:r>
                        <a:rPr lang="en-US" dirty="0" smtClean="0"/>
                        <a:t>85</a:t>
                      </a:r>
                      <a:endParaRPr lang="en-US" dirty="0"/>
                    </a:p>
                  </a:txBody>
                  <a:tcPr/>
                </a:tc>
                <a:tc>
                  <a:txBody>
                    <a:bodyPr/>
                    <a:lstStyle/>
                    <a:p>
                      <a:pPr algn="ctr"/>
                      <a:r>
                        <a:rPr lang="en-US" dirty="0" smtClean="0"/>
                        <a:t>160,026</a:t>
                      </a:r>
                      <a:endParaRPr lang="en-US" dirty="0"/>
                    </a:p>
                  </a:txBody>
                  <a:tcPr/>
                </a:tc>
                <a:tc>
                  <a:txBody>
                    <a:bodyPr/>
                    <a:lstStyle/>
                    <a:p>
                      <a:pPr algn="ctr"/>
                      <a:r>
                        <a:rPr lang="en-US" dirty="0" smtClean="0"/>
                        <a:t>9,417</a:t>
                      </a:r>
                      <a:endParaRPr lang="en-US" dirty="0"/>
                    </a:p>
                  </a:txBody>
                  <a:tcPr/>
                </a:tc>
                <a:tc>
                  <a:txBody>
                    <a:bodyPr/>
                    <a:lstStyle/>
                    <a:p>
                      <a:pPr algn="ctr"/>
                      <a:r>
                        <a:rPr lang="en-US" dirty="0" smtClean="0"/>
                        <a:t>55</a:t>
                      </a:r>
                      <a:endParaRPr lang="en-US" dirty="0"/>
                    </a:p>
                  </a:txBody>
                  <a:tcPr/>
                </a:tc>
              </a:tr>
              <a:tr h="370840">
                <a:tc>
                  <a:txBody>
                    <a:bodyPr/>
                    <a:lstStyle/>
                    <a:p>
                      <a:pPr algn="ctr"/>
                      <a:r>
                        <a:rPr lang="en-US" dirty="0" smtClean="0"/>
                        <a:t>8k</a:t>
                      </a:r>
                      <a:endParaRPr lang="en-US" dirty="0"/>
                    </a:p>
                  </a:txBody>
                  <a:tcPr/>
                </a:tc>
                <a:tc>
                  <a:txBody>
                    <a:bodyPr/>
                    <a:lstStyle/>
                    <a:p>
                      <a:pPr algn="ctr"/>
                      <a:r>
                        <a:rPr lang="en-US" dirty="0" smtClean="0"/>
                        <a:t>98</a:t>
                      </a:r>
                      <a:endParaRPr lang="en-US" dirty="0"/>
                    </a:p>
                  </a:txBody>
                  <a:tcPr/>
                </a:tc>
                <a:tc>
                  <a:txBody>
                    <a:bodyPr/>
                    <a:lstStyle/>
                    <a:p>
                      <a:pPr algn="ctr"/>
                      <a:r>
                        <a:rPr lang="en-US" dirty="0" smtClean="0"/>
                        <a:t>85</a:t>
                      </a:r>
                      <a:endParaRPr lang="en-US" dirty="0"/>
                    </a:p>
                  </a:txBody>
                  <a:tcPr/>
                </a:tc>
                <a:tc>
                  <a:txBody>
                    <a:bodyPr/>
                    <a:lstStyle/>
                    <a:p>
                      <a:pPr algn="ctr"/>
                      <a:r>
                        <a:rPr lang="en-US" dirty="0" smtClean="0"/>
                        <a:t>159,805</a:t>
                      </a:r>
                      <a:endParaRPr lang="en-US" dirty="0"/>
                    </a:p>
                  </a:txBody>
                  <a:tcPr/>
                </a:tc>
                <a:tc>
                  <a:txBody>
                    <a:bodyPr/>
                    <a:lstStyle/>
                    <a:p>
                      <a:pPr algn="ctr"/>
                      <a:r>
                        <a:rPr lang="en-US" dirty="0" smtClean="0"/>
                        <a:t>4,746</a:t>
                      </a:r>
                      <a:endParaRPr lang="en-US" dirty="0"/>
                    </a:p>
                  </a:txBody>
                  <a:tcPr/>
                </a:tc>
                <a:tc>
                  <a:txBody>
                    <a:bodyPr/>
                    <a:lstStyle/>
                    <a:p>
                      <a:pPr algn="ctr"/>
                      <a:r>
                        <a:rPr lang="en-US" dirty="0" smtClean="0"/>
                        <a:t>30</a:t>
                      </a:r>
                      <a:endParaRPr lang="en-US" dirty="0"/>
                    </a:p>
                  </a:txBody>
                  <a:tcPr/>
                </a:tc>
              </a:tr>
              <a:tr h="370840">
                <a:tc>
                  <a:txBody>
                    <a:bodyPr/>
                    <a:lstStyle/>
                    <a:p>
                      <a:pPr algn="ctr"/>
                      <a:r>
                        <a:rPr lang="en-US" dirty="0" smtClean="0">
                          <a:solidFill>
                            <a:schemeClr val="bg1"/>
                          </a:solidFill>
                        </a:rPr>
                        <a:t>8k</a:t>
                      </a:r>
                      <a:endParaRPr lang="en-US" dirty="0">
                        <a:solidFill>
                          <a:schemeClr val="bg1"/>
                        </a:solidFill>
                      </a:endParaRPr>
                    </a:p>
                  </a:txBody>
                  <a:tcPr>
                    <a:solidFill>
                      <a:srgbClr val="92D050"/>
                    </a:solidFill>
                  </a:tcPr>
                </a:tc>
                <a:tc>
                  <a:txBody>
                    <a:bodyPr/>
                    <a:lstStyle/>
                    <a:p>
                      <a:pPr algn="ctr"/>
                      <a:r>
                        <a:rPr lang="en-US" dirty="0" smtClean="0">
                          <a:solidFill>
                            <a:schemeClr val="bg1"/>
                          </a:solidFill>
                        </a:rPr>
                        <a:t>99</a:t>
                      </a:r>
                      <a:endParaRPr lang="en-US" dirty="0">
                        <a:solidFill>
                          <a:schemeClr val="bg1"/>
                        </a:solidFill>
                      </a:endParaRPr>
                    </a:p>
                  </a:txBody>
                  <a:tcPr>
                    <a:solidFill>
                      <a:srgbClr val="92D050"/>
                    </a:solidFill>
                  </a:tcPr>
                </a:tc>
                <a:tc>
                  <a:txBody>
                    <a:bodyPr/>
                    <a:lstStyle/>
                    <a:p>
                      <a:pPr algn="ctr"/>
                      <a:r>
                        <a:rPr lang="en-US" dirty="0" smtClean="0">
                          <a:solidFill>
                            <a:schemeClr val="bg1"/>
                          </a:solidFill>
                        </a:rPr>
                        <a:t>85</a:t>
                      </a:r>
                      <a:endParaRPr lang="en-US" dirty="0">
                        <a:solidFill>
                          <a:schemeClr val="bg1"/>
                        </a:solidFill>
                      </a:endParaRPr>
                    </a:p>
                  </a:txBody>
                  <a:tcPr>
                    <a:solidFill>
                      <a:srgbClr val="92D050"/>
                    </a:solidFill>
                  </a:tcPr>
                </a:tc>
                <a:tc>
                  <a:txBody>
                    <a:bodyPr/>
                    <a:lstStyle/>
                    <a:p>
                      <a:pPr algn="ctr"/>
                      <a:r>
                        <a:rPr lang="en-US" dirty="0" smtClean="0">
                          <a:solidFill>
                            <a:schemeClr val="bg1"/>
                          </a:solidFill>
                        </a:rPr>
                        <a:t>160,008</a:t>
                      </a:r>
                      <a:endParaRPr lang="en-US" dirty="0">
                        <a:solidFill>
                          <a:schemeClr val="bg1"/>
                        </a:solidFill>
                      </a:endParaRPr>
                    </a:p>
                  </a:txBody>
                  <a:tcPr>
                    <a:solidFill>
                      <a:srgbClr val="92D050"/>
                    </a:solidFill>
                  </a:tcPr>
                </a:tc>
                <a:tc>
                  <a:txBody>
                    <a:bodyPr/>
                    <a:lstStyle/>
                    <a:p>
                      <a:pPr algn="ctr"/>
                      <a:r>
                        <a:rPr lang="en-US" dirty="0" smtClean="0">
                          <a:solidFill>
                            <a:schemeClr val="bg1"/>
                          </a:solidFill>
                        </a:rPr>
                        <a:t>3,192</a:t>
                      </a:r>
                      <a:endParaRPr lang="en-US" dirty="0">
                        <a:solidFill>
                          <a:schemeClr val="bg1"/>
                        </a:solidFill>
                      </a:endParaRPr>
                    </a:p>
                  </a:txBody>
                  <a:tcPr>
                    <a:solidFill>
                      <a:srgbClr val="92D050"/>
                    </a:solidFill>
                  </a:tcPr>
                </a:tc>
                <a:tc>
                  <a:txBody>
                    <a:bodyPr/>
                    <a:lstStyle/>
                    <a:p>
                      <a:pPr algn="ctr"/>
                      <a:r>
                        <a:rPr lang="en-US" dirty="0" smtClean="0">
                          <a:solidFill>
                            <a:schemeClr val="bg1"/>
                          </a:solidFill>
                        </a:rPr>
                        <a:t>20</a:t>
                      </a:r>
                      <a:endParaRPr lang="en-US" dirty="0">
                        <a:solidFill>
                          <a:schemeClr val="bg1"/>
                        </a:solidFill>
                      </a:endParaRPr>
                    </a:p>
                  </a:txBody>
                  <a:tcPr>
                    <a:solidFill>
                      <a:srgbClr val="92D050"/>
                    </a:solidFill>
                  </a:tcPr>
                </a:tc>
              </a:tr>
            </a:tbl>
          </a:graphicData>
        </a:graphic>
      </p:graphicFrame>
      <p:sp>
        <p:nvSpPr>
          <p:cNvPr id="6" name="TextBox 5"/>
          <p:cNvSpPr txBox="1"/>
          <p:nvPr/>
        </p:nvSpPr>
        <p:spPr>
          <a:xfrm>
            <a:off x="457200" y="4573250"/>
            <a:ext cx="8382000" cy="1446550"/>
          </a:xfrm>
          <a:prstGeom prst="rect">
            <a:avLst/>
          </a:prstGeom>
          <a:noFill/>
        </p:spPr>
        <p:txBody>
          <a:bodyPr wrap="square" rtlCol="0">
            <a:spAutoFit/>
          </a:bodyPr>
          <a:lstStyle/>
          <a:p>
            <a:r>
              <a:rPr lang="en-US" sz="2200" dirty="0" smtClean="0">
                <a:solidFill>
                  <a:schemeClr val="tx2">
                    <a:lumMod val="75000"/>
                  </a:schemeClr>
                </a:solidFill>
              </a:rPr>
              <a:t>The process was improved from an initial runtime of roughly 2 hours (top line, in red) to approximately 20 minutes (bottom) by moving from 4k blocks and 69% sequential access at a hit ratio of approximately 95% to 8k blocks, 85% sequential access and a hit ratio of 99%.</a:t>
            </a:r>
            <a:endParaRPr lang="en-US" sz="22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a:t>
            </a:r>
            <a:endParaRPr lang="en-US" sz="2700" dirty="0"/>
          </a:p>
        </p:txBody>
      </p:sp>
      <p:sp>
        <p:nvSpPr>
          <p:cNvPr id="3" name="Content Placeholder 2"/>
          <p:cNvSpPr>
            <a:spLocks noGrp="1"/>
          </p:cNvSpPr>
          <p:nvPr>
            <p:ph idx="1"/>
          </p:nvPr>
        </p:nvSpPr>
        <p:spPr>
          <a:xfrm>
            <a:off x="457200" y="1600200"/>
            <a:ext cx="8229600" cy="4800600"/>
          </a:xfrm>
        </p:spPr>
        <p:txBody>
          <a:bodyPr>
            <a:normAutofit fontScale="85000" lnSpcReduction="10000"/>
          </a:bodyPr>
          <a:lstStyle/>
          <a:p>
            <a:r>
              <a:rPr lang="en-US" dirty="0" smtClean="0">
                <a:solidFill>
                  <a:schemeClr val="tx1"/>
                </a:solidFill>
              </a:rPr>
              <a:t>While these are general best practices that should be thought of as a baseline it is certainly possible that testing will reveal advantages to different approaches.</a:t>
            </a:r>
          </a:p>
          <a:p>
            <a:r>
              <a:rPr lang="en-US" dirty="0" smtClean="0">
                <a:solidFill>
                  <a:schemeClr val="tx1"/>
                </a:solidFill>
              </a:rPr>
              <a:t>Optimizing Storage requires substantial testing of many different variations.</a:t>
            </a:r>
          </a:p>
          <a:p>
            <a:r>
              <a:rPr lang="en-US" dirty="0" smtClean="0">
                <a:solidFill>
                  <a:schemeClr val="tx1"/>
                </a:solidFill>
              </a:rPr>
              <a:t>Methods which work with one particular combination of application, database, hardware and Progress release may very well change dramatically as the underlying components change.</a:t>
            </a:r>
          </a:p>
          <a:p>
            <a:r>
              <a:rPr lang="en-US" dirty="0" smtClean="0">
                <a:solidFill>
                  <a:schemeClr val="tx1"/>
                </a:solidFill>
              </a:rPr>
              <a:t>White Star Software has a great deal of experience in optimizing storage.  We would be happy to engage with any customer that would like our help!</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Box 3"/>
          <p:cNvSpPr txBox="1">
            <a:spLocks noChangeArrowheads="1"/>
          </p:cNvSpPr>
          <p:nvPr/>
        </p:nvSpPr>
        <p:spPr bwMode="auto">
          <a:xfrm>
            <a:off x="1676400" y="2514600"/>
            <a:ext cx="6096000" cy="1570038"/>
          </a:xfrm>
          <a:prstGeom prst="rect">
            <a:avLst/>
          </a:prstGeom>
          <a:noFill/>
          <a:ln w="9525">
            <a:noFill/>
            <a:miter lim="800000"/>
            <a:headEnd/>
            <a:tailEnd/>
          </a:ln>
        </p:spPr>
        <p:txBody>
          <a:bodyPr>
            <a:spAutoFit/>
          </a:bodyPr>
          <a:lstStyle/>
          <a:p>
            <a:r>
              <a:rPr lang="en-US" sz="9600" dirty="0">
                <a:latin typeface="Calibri" pitchFamily="34" charset="0"/>
              </a:rPr>
              <a:t>Questions?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6">
                    <a:lumMod val="75000"/>
                  </a:schemeClr>
                </a:solidFill>
              </a:rPr>
              <a:t>What do we mean by</a:t>
            </a:r>
            <a:br>
              <a:rPr lang="en-US" dirty="0" smtClean="0">
                <a:solidFill>
                  <a:schemeClr val="accent6">
                    <a:lumMod val="75000"/>
                  </a:schemeClr>
                </a:solidFill>
              </a:rPr>
            </a:br>
            <a:r>
              <a:rPr lang="en-US" dirty="0" smtClean="0">
                <a:solidFill>
                  <a:schemeClr val="accent6">
                    <a:lumMod val="75000"/>
                  </a:schemeClr>
                </a:solidFill>
              </a:rPr>
              <a:t>“Storage Optimization”?</a:t>
            </a:r>
            <a:endParaRPr lang="en-US" sz="2700" dirty="0">
              <a:solidFill>
                <a:schemeClr val="accent6">
                  <a:lumMod val="75000"/>
                </a:schemeClr>
              </a:solidFill>
            </a:endParaRPr>
          </a:p>
        </p:txBody>
      </p:sp>
      <p:sp>
        <p:nvSpPr>
          <p:cNvPr id="3" name="Content Placeholder 2"/>
          <p:cNvSpPr>
            <a:spLocks noGrp="1"/>
          </p:cNvSpPr>
          <p:nvPr>
            <p:ph idx="1"/>
          </p:nvPr>
        </p:nvSpPr>
        <p:spPr>
          <a:xfrm>
            <a:off x="457200" y="1722437"/>
            <a:ext cx="8229600" cy="4525963"/>
          </a:xfrm>
        </p:spPr>
        <p:txBody>
          <a:bodyPr>
            <a:normAutofit fontScale="92500" lnSpcReduction="20000"/>
          </a:bodyPr>
          <a:lstStyle/>
          <a:p>
            <a:r>
              <a:rPr lang="en-US" dirty="0" smtClean="0"/>
              <a:t>The trade press thinks we mean BIG DISKS.</a:t>
            </a:r>
          </a:p>
          <a:p>
            <a:r>
              <a:rPr lang="en-US" dirty="0" smtClean="0"/>
              <a:t>Bean counters think we mean using the cheapest possible disks.</a:t>
            </a:r>
          </a:p>
          <a:p>
            <a:r>
              <a:rPr lang="en-US" dirty="0" smtClean="0"/>
              <a:t>SAN vendors think that we mean whatever it is that will get them the biggest commission.</a:t>
            </a:r>
          </a:p>
          <a:p>
            <a:r>
              <a:rPr lang="en-US" dirty="0" smtClean="0"/>
              <a:t>Programmers think we mean that they can store </a:t>
            </a:r>
            <a:r>
              <a:rPr lang="en-US" b="1" dirty="0" smtClean="0"/>
              <a:t>even more</a:t>
            </a:r>
            <a:r>
              <a:rPr lang="en-US" dirty="0" smtClean="0"/>
              <a:t> “stuff”.  Without a care in the world.</a:t>
            </a:r>
          </a:p>
          <a:p>
            <a:endParaRPr lang="en-US" dirty="0" smtClean="0"/>
          </a:p>
          <a:p>
            <a:r>
              <a:rPr lang="en-US" sz="3900" b="1" dirty="0" smtClean="0"/>
              <a:t>DBA’s seek the best possible reliability and performance at a reasonable cost.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Box 3"/>
          <p:cNvSpPr txBox="1">
            <a:spLocks noChangeArrowheads="1"/>
          </p:cNvSpPr>
          <p:nvPr/>
        </p:nvSpPr>
        <p:spPr bwMode="auto">
          <a:xfrm>
            <a:off x="1905000" y="2514600"/>
            <a:ext cx="5257800" cy="1323975"/>
          </a:xfrm>
          <a:prstGeom prst="rect">
            <a:avLst/>
          </a:prstGeom>
          <a:noFill/>
          <a:ln w="9525">
            <a:noFill/>
            <a:miter lim="800000"/>
            <a:headEnd/>
            <a:tailEnd/>
          </a:ln>
        </p:spPr>
        <p:txBody>
          <a:bodyPr>
            <a:spAutoFit/>
          </a:bodyPr>
          <a:lstStyle/>
          <a:p>
            <a:pPr algn="ctr"/>
            <a:r>
              <a:rPr lang="en-US" sz="8000" smtClean="0">
                <a:latin typeface="Calibri" pitchFamily="34" charset="0"/>
              </a:rPr>
              <a:t>Thank You!</a:t>
            </a:r>
            <a:endParaRPr lang="en-US" sz="8000" dirty="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6">
                    <a:lumMod val="75000"/>
                  </a:schemeClr>
                </a:solidFill>
              </a:rPr>
              <a:t>We will NOT be Talking About:</a:t>
            </a:r>
            <a:endParaRPr lang="en-US" sz="2700" dirty="0">
              <a:solidFill>
                <a:schemeClr val="accent6">
                  <a:lumMod val="75000"/>
                </a:schemeClr>
              </a:solidFill>
            </a:endParaRPr>
          </a:p>
        </p:txBody>
      </p:sp>
      <p:sp>
        <p:nvSpPr>
          <p:cNvPr id="3" name="Content Placeholder 2"/>
          <p:cNvSpPr>
            <a:spLocks noGrp="1"/>
          </p:cNvSpPr>
          <p:nvPr>
            <p:ph idx="1"/>
          </p:nvPr>
        </p:nvSpPr>
        <p:spPr>
          <a:xfrm>
            <a:off x="457200" y="1722437"/>
            <a:ext cx="8229600" cy="4525963"/>
          </a:xfrm>
        </p:spPr>
        <p:txBody>
          <a:bodyPr>
            <a:normAutofit/>
          </a:bodyPr>
          <a:lstStyle/>
          <a:p>
            <a:r>
              <a:rPr lang="en-US" sz="3900" dirty="0" smtClean="0"/>
              <a:t>SANs</a:t>
            </a:r>
          </a:p>
          <a:p>
            <a:r>
              <a:rPr lang="en-US" sz="3900" dirty="0" smtClean="0"/>
              <a:t>Servers</a:t>
            </a:r>
          </a:p>
          <a:p>
            <a:r>
              <a:rPr lang="en-US" sz="3900" dirty="0" smtClean="0"/>
              <a:t>Operating Systems</a:t>
            </a:r>
          </a:p>
          <a:p>
            <a:r>
              <a:rPr lang="en-US" sz="3900" dirty="0" smtClean="0"/>
              <a:t>RAID Levels</a:t>
            </a:r>
          </a:p>
          <a:p>
            <a:r>
              <a:rPr lang="en-US" sz="3900" dirty="0" smtClean="0"/>
              <a:t>… and so forth.</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solidFill>
                  <a:schemeClr val="accent6">
                    <a:lumMod val="75000"/>
                  </a:schemeClr>
                </a:solidFill>
              </a:rPr>
              <a:t>The Pillars of</a:t>
            </a:r>
            <a:br>
              <a:rPr lang="en-US" sz="4000" dirty="0" smtClean="0">
                <a:solidFill>
                  <a:schemeClr val="accent6">
                    <a:lumMod val="75000"/>
                  </a:schemeClr>
                </a:solidFill>
              </a:rPr>
            </a:br>
            <a:r>
              <a:rPr lang="en-US" sz="4000" dirty="0" err="1" smtClean="0">
                <a:solidFill>
                  <a:schemeClr val="accent6">
                    <a:lumMod val="75000"/>
                  </a:schemeClr>
                </a:solidFill>
              </a:rPr>
              <a:t>OpenEdge</a:t>
            </a:r>
            <a:r>
              <a:rPr lang="en-US" sz="4000" dirty="0" smtClean="0">
                <a:solidFill>
                  <a:schemeClr val="accent6">
                    <a:lumMod val="75000"/>
                  </a:schemeClr>
                </a:solidFill>
              </a:rPr>
              <a:t> Storage Optimization</a:t>
            </a:r>
            <a:endParaRPr lang="en-US" sz="4000" dirty="0">
              <a:solidFill>
                <a:schemeClr val="accent6">
                  <a:lumMod val="75000"/>
                </a:schemeClr>
              </a:solidFill>
            </a:endParaRPr>
          </a:p>
        </p:txBody>
      </p:sp>
      <p:sp>
        <p:nvSpPr>
          <p:cNvPr id="3" name="Content Placeholder 2"/>
          <p:cNvSpPr>
            <a:spLocks noGrp="1"/>
          </p:cNvSpPr>
          <p:nvPr>
            <p:ph idx="1"/>
          </p:nvPr>
        </p:nvSpPr>
        <p:spPr/>
        <p:txBody>
          <a:bodyPr>
            <a:normAutofit/>
          </a:bodyPr>
          <a:lstStyle/>
          <a:p>
            <a:r>
              <a:rPr lang="en-US" dirty="0" smtClean="0"/>
              <a:t>Avoid unnecessary IO.</a:t>
            </a:r>
          </a:p>
          <a:p>
            <a:r>
              <a:rPr lang="en-US" dirty="0" smtClean="0"/>
              <a:t>Only read the blocks that you need to read.</a:t>
            </a:r>
          </a:p>
          <a:p>
            <a:r>
              <a:rPr lang="en-US" dirty="0" smtClean="0"/>
              <a:t>Make every IO operation count</a:t>
            </a:r>
          </a:p>
          <a:p>
            <a:r>
              <a:rPr lang="en-US" dirty="0" smtClean="0"/>
              <a:t>Perform IO in the optimal order.</a:t>
            </a:r>
          </a:p>
          <a:p>
            <a:pPr>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8" name="TextBox 7"/>
          <p:cNvSpPr txBox="1"/>
          <p:nvPr/>
        </p:nvSpPr>
        <p:spPr>
          <a:xfrm>
            <a:off x="457200" y="2895600"/>
            <a:ext cx="7924800" cy="1107996"/>
          </a:xfrm>
          <a:prstGeom prst="rect">
            <a:avLst/>
          </a:prstGeom>
          <a:noFill/>
        </p:spPr>
        <p:txBody>
          <a:bodyPr wrap="square" rtlCol="0">
            <a:spAutoFit/>
          </a:bodyPr>
          <a:lstStyle/>
          <a:p>
            <a:pPr algn="ctr"/>
            <a:r>
              <a:rPr lang="en-US" sz="6600" b="1" dirty="0" smtClean="0">
                <a:solidFill>
                  <a:schemeClr val="tx2">
                    <a:lumMod val="75000"/>
                  </a:schemeClr>
                </a:solidFill>
              </a:rPr>
              <a:t>How Do We Do That?</a:t>
            </a:r>
            <a:endParaRPr lang="en-US" sz="6600" b="1" dirty="0">
              <a:solidFill>
                <a:schemeClr val="tx2">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Always</a:t>
            </a:r>
            <a:r>
              <a:rPr lang="en-US" dirty="0" smtClean="0"/>
              <a:t> Use Type 2 Storage Areas</a:t>
            </a:r>
            <a:endParaRPr lang="en-US" sz="2700" dirty="0"/>
          </a:p>
        </p:txBody>
      </p:sp>
      <p:sp>
        <p:nvSpPr>
          <p:cNvPr id="3" name="Content Placeholder 2"/>
          <p:cNvSpPr>
            <a:spLocks noGrp="1"/>
          </p:cNvSpPr>
          <p:nvPr>
            <p:ph idx="1"/>
          </p:nvPr>
        </p:nvSpPr>
        <p:spPr>
          <a:xfrm>
            <a:off x="457200" y="1600200"/>
            <a:ext cx="8382000" cy="4800600"/>
          </a:xfrm>
        </p:spPr>
        <p:txBody>
          <a:bodyPr>
            <a:normAutofit/>
          </a:bodyPr>
          <a:lstStyle/>
          <a:p>
            <a:r>
              <a:rPr lang="en-US" dirty="0" smtClean="0"/>
              <a:t>Cluster Sizes of 0 or 1 are Type 1 Areas.</a:t>
            </a:r>
          </a:p>
          <a:p>
            <a:pPr lvl="1"/>
            <a:r>
              <a:rPr lang="en-US" sz="2400" dirty="0" smtClean="0"/>
              <a:t>The Schema Area is always a Type 1 Area.</a:t>
            </a:r>
          </a:p>
          <a:p>
            <a:pPr lvl="1"/>
            <a:r>
              <a:rPr lang="en-US" sz="2400" dirty="0" smtClean="0"/>
              <a:t>It would be nice if a Cluster Size of 1 was a Type 2 Area.</a:t>
            </a:r>
          </a:p>
          <a:p>
            <a:r>
              <a:rPr lang="en-US" dirty="0" smtClean="0"/>
              <a:t>Type 2 Areas have Cluster Sizes of 8, 64 or 512.</a:t>
            </a:r>
          </a:p>
          <a:p>
            <a:r>
              <a:rPr lang="en-US" dirty="0" smtClean="0"/>
              <a:t>Data Blocks in Type 2 Areas contain data from just one table.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Mixed </a:t>
            </a:r>
            <a:r>
              <a:rPr lang="en-US" dirty="0" err="1" smtClean="0"/>
              <a:t>vs</a:t>
            </a:r>
            <a:r>
              <a:rPr lang="en-US" dirty="0" smtClean="0"/>
              <a:t> Homogenous Blocks</a:t>
            </a:r>
            <a:endParaRPr lang="en-US" dirty="0"/>
          </a:p>
        </p:txBody>
      </p:sp>
      <p:graphicFrame>
        <p:nvGraphicFramePr>
          <p:cNvPr id="6" name="Content Placeholder 5"/>
          <p:cNvGraphicFramePr>
            <a:graphicFrameLocks noGrp="1"/>
          </p:cNvGraphicFramePr>
          <p:nvPr>
            <p:ph idx="1"/>
          </p:nvPr>
        </p:nvGraphicFramePr>
        <p:xfrm>
          <a:off x="457200" y="1600200"/>
          <a:ext cx="1371600" cy="4099560"/>
        </p:xfrm>
        <a:graphic>
          <a:graphicData uri="http://schemas.openxmlformats.org/drawingml/2006/table">
            <a:tbl>
              <a:tblPr firstRow="1" bandRow="1">
                <a:tableStyleId>{073A0DAA-6AF3-43AB-8588-CEC1D06C72B9}</a:tableStyleId>
              </a:tblPr>
              <a:tblGrid>
                <a:gridCol w="1371600"/>
              </a:tblGrid>
              <a:tr h="381000">
                <a:tc>
                  <a:txBody>
                    <a:bodyPr/>
                    <a:lstStyle/>
                    <a:p>
                      <a:r>
                        <a:rPr lang="en-US" sz="1200" dirty="0" smtClean="0"/>
                        <a:t>Type 1 Mixed Area</a:t>
                      </a:r>
                      <a:endParaRPr lang="en-US" sz="1200" dirty="0"/>
                    </a:p>
                  </a:txBody>
                  <a:tcPr/>
                </a:tc>
              </a:tr>
              <a:tr h="929640">
                <a:tc>
                  <a:txBody>
                    <a:bodyPr/>
                    <a:lstStyle/>
                    <a:p>
                      <a:r>
                        <a:rPr lang="en-US" sz="1200" dirty="0" smtClean="0"/>
                        <a:t>A</a:t>
                      </a:r>
                      <a:br>
                        <a:rPr lang="en-US" sz="1200" dirty="0" smtClean="0"/>
                      </a:br>
                      <a:r>
                        <a:rPr lang="en-US" sz="1200" dirty="0" smtClean="0"/>
                        <a:t>B</a:t>
                      </a:r>
                      <a:br>
                        <a:rPr lang="en-US" sz="1200" dirty="0" smtClean="0"/>
                      </a:br>
                      <a:r>
                        <a:rPr lang="en-US" sz="1200" dirty="0" smtClean="0"/>
                        <a:t>C</a:t>
                      </a:r>
                      <a:br>
                        <a:rPr lang="en-US" sz="1200" dirty="0" smtClean="0"/>
                      </a:br>
                      <a:r>
                        <a:rPr lang="en-US" sz="1200" dirty="0" smtClean="0"/>
                        <a:t>D</a:t>
                      </a:r>
                      <a:endParaRPr lang="en-US" sz="1200" dirty="0"/>
                    </a:p>
                  </a:txBody>
                  <a:tcPr/>
                </a:tc>
              </a:tr>
              <a:tr h="929640">
                <a:tc>
                  <a:txBody>
                    <a:bodyPr/>
                    <a:lstStyle/>
                    <a:p>
                      <a:r>
                        <a:rPr lang="en-US" sz="1200" dirty="0" smtClean="0"/>
                        <a:t>E</a:t>
                      </a:r>
                      <a:br>
                        <a:rPr lang="en-US" sz="1200" dirty="0" smtClean="0"/>
                      </a:br>
                      <a:r>
                        <a:rPr lang="en-US" sz="1200" dirty="0" smtClean="0"/>
                        <a:t>A</a:t>
                      </a:r>
                    </a:p>
                    <a:p>
                      <a:r>
                        <a:rPr lang="en-US" sz="1200" dirty="0" smtClean="0"/>
                        <a:t>A</a:t>
                      </a:r>
                      <a:br>
                        <a:rPr lang="en-US" sz="1200" dirty="0" smtClean="0"/>
                      </a:br>
                      <a:r>
                        <a:rPr lang="en-US" sz="1200" dirty="0" smtClean="0"/>
                        <a:t>C</a:t>
                      </a:r>
                      <a:endParaRPr lang="en-US" sz="1200" dirty="0"/>
                    </a:p>
                  </a:txBody>
                  <a:tcPr/>
                </a:tc>
              </a:tr>
              <a:tr h="929640">
                <a:tc>
                  <a:txBody>
                    <a:bodyPr/>
                    <a:lstStyle/>
                    <a:p>
                      <a:r>
                        <a:rPr lang="en-US" sz="1200" dirty="0" smtClean="0"/>
                        <a:t>A</a:t>
                      </a:r>
                      <a:br>
                        <a:rPr lang="en-US" sz="1200" dirty="0" smtClean="0"/>
                      </a:br>
                      <a:r>
                        <a:rPr lang="en-US" sz="1200" dirty="0" smtClean="0"/>
                        <a:t>F</a:t>
                      </a:r>
                      <a:br>
                        <a:rPr lang="en-US" sz="1200" dirty="0" smtClean="0"/>
                      </a:br>
                      <a:r>
                        <a:rPr lang="en-US" sz="1200" dirty="0" smtClean="0"/>
                        <a:t>G</a:t>
                      </a:r>
                    </a:p>
                    <a:p>
                      <a:r>
                        <a:rPr lang="en-US" sz="1200" dirty="0" smtClean="0"/>
                        <a:t>H</a:t>
                      </a:r>
                      <a:endParaRPr lang="en-US" sz="1200" dirty="0"/>
                    </a:p>
                  </a:txBody>
                  <a:tcPr/>
                </a:tc>
              </a:tr>
              <a:tr h="929640">
                <a:tc>
                  <a:txBody>
                    <a:bodyPr/>
                    <a:lstStyle/>
                    <a:p>
                      <a:r>
                        <a:rPr lang="en-US" sz="1200" dirty="0" smtClean="0"/>
                        <a:t>C</a:t>
                      </a:r>
                    </a:p>
                    <a:p>
                      <a:r>
                        <a:rPr lang="en-US" sz="1200" dirty="0" smtClean="0"/>
                        <a:t>D</a:t>
                      </a:r>
                      <a:br>
                        <a:rPr lang="en-US" sz="1200" dirty="0" smtClean="0"/>
                      </a:br>
                      <a:r>
                        <a:rPr lang="en-US" sz="1200" dirty="0" smtClean="0"/>
                        <a:t>H</a:t>
                      </a:r>
                    </a:p>
                    <a:p>
                      <a:r>
                        <a:rPr lang="en-US" sz="1200" dirty="0" smtClean="0"/>
                        <a:t>A</a:t>
                      </a:r>
                      <a:endParaRPr lang="en-US" sz="1200" dirty="0"/>
                    </a:p>
                  </a:txBody>
                  <a:tcPr/>
                </a:tc>
              </a:tr>
            </a:tbl>
          </a:graphicData>
        </a:graphic>
      </p:graphicFrame>
      <p:graphicFrame>
        <p:nvGraphicFramePr>
          <p:cNvPr id="9" name="Content Placeholder 5"/>
          <p:cNvGraphicFramePr>
            <a:graphicFrameLocks/>
          </p:cNvGraphicFramePr>
          <p:nvPr/>
        </p:nvGraphicFramePr>
        <p:xfrm>
          <a:off x="5562600" y="1600200"/>
          <a:ext cx="1295400" cy="4099560"/>
        </p:xfrm>
        <a:graphic>
          <a:graphicData uri="http://schemas.openxmlformats.org/drawingml/2006/table">
            <a:tbl>
              <a:tblPr firstRow="1" bandRow="1">
                <a:tableStyleId>{93296810-A885-4BE3-A3E7-6D5BEEA58F35}</a:tableStyleId>
              </a:tblPr>
              <a:tblGrid>
                <a:gridCol w="1295400"/>
              </a:tblGrid>
              <a:tr h="381000">
                <a:tc>
                  <a:txBody>
                    <a:bodyPr/>
                    <a:lstStyle/>
                    <a:p>
                      <a:r>
                        <a:rPr lang="en-US" sz="1200" dirty="0" smtClean="0"/>
                        <a:t>Type 2 Area</a:t>
                      </a:r>
                      <a:endParaRPr lang="en-US" sz="1200" dirty="0"/>
                    </a:p>
                  </a:txBody>
                  <a:tcPr/>
                </a:tc>
              </a:tr>
              <a:tr h="929640">
                <a:tc>
                  <a:txBody>
                    <a:bodyPr/>
                    <a:lstStyle/>
                    <a:p>
                      <a:r>
                        <a:rPr lang="en-US" sz="1200" dirty="0" smtClean="0"/>
                        <a:t>A</a:t>
                      </a:r>
                      <a:br>
                        <a:rPr lang="en-US" sz="1200" dirty="0" smtClean="0"/>
                      </a:br>
                      <a:r>
                        <a:rPr lang="en-US" sz="1200" dirty="0" smtClean="0"/>
                        <a:t>A</a:t>
                      </a:r>
                      <a:br>
                        <a:rPr lang="en-US" sz="1200" dirty="0" smtClean="0"/>
                      </a:br>
                      <a:r>
                        <a:rPr lang="en-US" sz="1200" dirty="0" smtClean="0"/>
                        <a:t>A</a:t>
                      </a:r>
                      <a:br>
                        <a:rPr lang="en-US" sz="1200" dirty="0" smtClean="0"/>
                      </a:br>
                      <a:r>
                        <a:rPr lang="en-US" sz="1200" dirty="0" smtClean="0"/>
                        <a:t>A</a:t>
                      </a:r>
                      <a:endParaRPr lang="en-US" sz="1200" dirty="0"/>
                    </a:p>
                  </a:txBody>
                  <a:tcPr/>
                </a:tc>
              </a:tr>
              <a:tr h="929640">
                <a:tc>
                  <a:txBody>
                    <a:bodyPr/>
                    <a:lstStyle/>
                    <a:p>
                      <a:r>
                        <a:rPr lang="en-US" sz="1200" dirty="0" smtClean="0"/>
                        <a:t>A</a:t>
                      </a:r>
                      <a:br>
                        <a:rPr lang="en-US" sz="1200" dirty="0" smtClean="0"/>
                      </a:br>
                      <a:r>
                        <a:rPr lang="en-US" sz="1200" dirty="0" smtClean="0"/>
                        <a:t>A</a:t>
                      </a:r>
                    </a:p>
                    <a:p>
                      <a:r>
                        <a:rPr lang="en-US" sz="1200" dirty="0" smtClean="0"/>
                        <a:t>A</a:t>
                      </a:r>
                      <a:br>
                        <a:rPr lang="en-US" sz="1200" dirty="0" smtClean="0"/>
                      </a:br>
                      <a:r>
                        <a:rPr lang="en-US" sz="1200" dirty="0" smtClean="0"/>
                        <a:t>A</a:t>
                      </a:r>
                      <a:endParaRPr lang="en-US" sz="1200" dirty="0"/>
                    </a:p>
                  </a:txBody>
                  <a:tcPr/>
                </a:tc>
              </a:tr>
              <a:tr h="929640">
                <a:tc>
                  <a:txBody>
                    <a:bodyPr/>
                    <a:lstStyle/>
                    <a:p>
                      <a:r>
                        <a:rPr lang="en-US" sz="1200" dirty="0" smtClean="0"/>
                        <a:t>B</a:t>
                      </a:r>
                      <a:br>
                        <a:rPr lang="en-US" sz="1200" dirty="0" smtClean="0"/>
                      </a:br>
                      <a:r>
                        <a:rPr lang="en-US" sz="1200" dirty="0" smtClean="0"/>
                        <a:t>B</a:t>
                      </a:r>
                      <a:br>
                        <a:rPr lang="en-US" sz="1200" dirty="0" smtClean="0"/>
                      </a:br>
                      <a:r>
                        <a:rPr lang="en-US" sz="1200" dirty="0" smtClean="0"/>
                        <a:t>B</a:t>
                      </a:r>
                    </a:p>
                    <a:p>
                      <a:r>
                        <a:rPr lang="en-US" sz="1200" dirty="0" smtClean="0"/>
                        <a:t>B</a:t>
                      </a:r>
                      <a:endParaRPr lang="en-US" sz="1200" dirty="0"/>
                    </a:p>
                  </a:txBody>
                  <a:tcPr/>
                </a:tc>
              </a:tr>
              <a:tr h="929640">
                <a:tc>
                  <a:txBody>
                    <a:bodyPr/>
                    <a:lstStyle/>
                    <a:p>
                      <a:r>
                        <a:rPr lang="en-US" sz="1200" dirty="0" smtClean="0"/>
                        <a:t>B</a:t>
                      </a:r>
                    </a:p>
                    <a:p>
                      <a:r>
                        <a:rPr lang="en-US" sz="1200" dirty="0" smtClean="0"/>
                        <a:t>B</a:t>
                      </a:r>
                      <a:br>
                        <a:rPr lang="en-US" sz="1200" dirty="0" smtClean="0"/>
                      </a:br>
                      <a:r>
                        <a:rPr lang="en-US" sz="1200" dirty="0" smtClean="0"/>
                        <a:t>B</a:t>
                      </a:r>
                    </a:p>
                    <a:p>
                      <a:r>
                        <a:rPr lang="en-US" sz="1200" dirty="0" smtClean="0"/>
                        <a:t>B</a:t>
                      </a:r>
                      <a:endParaRPr lang="en-US" sz="1200" dirty="0"/>
                    </a:p>
                  </a:txBody>
                  <a:tcPr/>
                </a:tc>
              </a:tr>
            </a:tbl>
          </a:graphicData>
        </a:graphic>
      </p:graphicFrame>
      <p:graphicFrame>
        <p:nvGraphicFramePr>
          <p:cNvPr id="10" name="Content Placeholder 5"/>
          <p:cNvGraphicFramePr>
            <a:graphicFrameLocks/>
          </p:cNvGraphicFramePr>
          <p:nvPr/>
        </p:nvGraphicFramePr>
        <p:xfrm>
          <a:off x="7239000" y="1600200"/>
          <a:ext cx="1371600" cy="4099560"/>
        </p:xfrm>
        <a:graphic>
          <a:graphicData uri="http://schemas.openxmlformats.org/drawingml/2006/table">
            <a:tbl>
              <a:tblPr firstRow="1" bandRow="1">
                <a:tableStyleId>{93296810-A885-4BE3-A3E7-6D5BEEA58F35}</a:tableStyleId>
              </a:tblPr>
              <a:tblGrid>
                <a:gridCol w="1371600"/>
              </a:tblGrid>
              <a:tr h="381000">
                <a:tc>
                  <a:txBody>
                    <a:bodyPr/>
                    <a:lstStyle/>
                    <a:p>
                      <a:r>
                        <a:rPr lang="en-US" sz="1200" dirty="0" smtClean="0"/>
                        <a:t>Type 2 Area</a:t>
                      </a:r>
                      <a:endParaRPr lang="en-US" sz="1200" dirty="0"/>
                    </a:p>
                  </a:txBody>
                  <a:tcPr/>
                </a:tc>
              </a:tr>
              <a:tr h="929640">
                <a:tc>
                  <a:txBody>
                    <a:bodyPr/>
                    <a:lstStyle/>
                    <a:p>
                      <a:r>
                        <a:rPr lang="en-US" sz="1200" dirty="0" smtClean="0"/>
                        <a:t>C              </a:t>
                      </a:r>
                      <a:r>
                        <a:rPr lang="en-US" sz="1200" dirty="0" err="1" smtClean="0"/>
                        <a:t>C</a:t>
                      </a:r>
                      <a:r>
                        <a:rPr lang="en-US" sz="1200" dirty="0" smtClean="0"/>
                        <a:t/>
                      </a:r>
                      <a:br>
                        <a:rPr lang="en-US" sz="1200" dirty="0" smtClean="0"/>
                      </a:br>
                      <a:r>
                        <a:rPr lang="en-US" sz="1200" dirty="0" err="1" smtClean="0"/>
                        <a:t>C</a:t>
                      </a:r>
                      <a:r>
                        <a:rPr lang="en-US" sz="1200" dirty="0" smtClean="0"/>
                        <a:t>              </a:t>
                      </a:r>
                      <a:r>
                        <a:rPr lang="en-US" sz="1200" dirty="0" err="1" smtClean="0"/>
                        <a:t>C</a:t>
                      </a:r>
                      <a:r>
                        <a:rPr lang="en-US" sz="1200" dirty="0" smtClean="0"/>
                        <a:t/>
                      </a:r>
                      <a:br>
                        <a:rPr lang="en-US" sz="1200" dirty="0" smtClean="0"/>
                      </a:br>
                      <a:r>
                        <a:rPr lang="en-US" sz="1200" dirty="0" err="1" smtClean="0"/>
                        <a:t>C</a:t>
                      </a:r>
                      <a:r>
                        <a:rPr lang="en-US" sz="1200" baseline="0" dirty="0" smtClean="0"/>
                        <a:t>              </a:t>
                      </a:r>
                      <a:r>
                        <a:rPr lang="en-US" sz="1200" baseline="0" dirty="0" err="1" smtClean="0"/>
                        <a:t>C</a:t>
                      </a:r>
                      <a:r>
                        <a:rPr lang="en-US" sz="1200" dirty="0" smtClean="0"/>
                        <a:t/>
                      </a:r>
                      <a:br>
                        <a:rPr lang="en-US" sz="1200" dirty="0" smtClean="0"/>
                      </a:br>
                      <a:r>
                        <a:rPr lang="en-US" sz="1200" dirty="0" smtClean="0"/>
                        <a:t>C</a:t>
                      </a:r>
                      <a:r>
                        <a:rPr lang="en-US" sz="1200" baseline="0" dirty="0" smtClean="0"/>
                        <a:t>              </a:t>
                      </a:r>
                      <a:r>
                        <a:rPr lang="en-US" sz="1200" baseline="0" dirty="0" err="1" smtClean="0"/>
                        <a:t>C</a:t>
                      </a:r>
                      <a:endParaRPr lang="en-US" sz="1200" dirty="0"/>
                    </a:p>
                  </a:txBody>
                  <a:tcPr/>
                </a:tc>
              </a:tr>
              <a:tr h="929640">
                <a:tc>
                  <a:txBody>
                    <a:bodyPr/>
                    <a:lstStyle/>
                    <a:p>
                      <a:r>
                        <a:rPr lang="en-US" sz="1200" dirty="0" smtClean="0"/>
                        <a:t>C              </a:t>
                      </a:r>
                      <a:r>
                        <a:rPr lang="en-US" sz="1200" dirty="0" err="1" smtClean="0"/>
                        <a:t>C</a:t>
                      </a:r>
                      <a:r>
                        <a:rPr lang="en-US" sz="1200" dirty="0" smtClean="0"/>
                        <a:t/>
                      </a:r>
                      <a:br>
                        <a:rPr lang="en-US" sz="1200" dirty="0" smtClean="0"/>
                      </a:br>
                      <a:r>
                        <a:rPr lang="en-US" sz="1200" dirty="0" err="1" smtClean="0"/>
                        <a:t>C</a:t>
                      </a:r>
                      <a:r>
                        <a:rPr lang="en-US" sz="1200" dirty="0" smtClean="0"/>
                        <a:t>              </a:t>
                      </a:r>
                      <a:r>
                        <a:rPr lang="en-US" sz="1200" dirty="0" err="1" smtClean="0"/>
                        <a:t>C</a:t>
                      </a:r>
                      <a:r>
                        <a:rPr lang="en-US" sz="1200" dirty="0" smtClean="0"/>
                        <a:t/>
                      </a:r>
                      <a:br>
                        <a:rPr lang="en-US" sz="1200" dirty="0" smtClean="0"/>
                      </a:br>
                      <a:r>
                        <a:rPr lang="en-US" sz="1200" dirty="0" err="1" smtClean="0"/>
                        <a:t>C</a:t>
                      </a:r>
                      <a:r>
                        <a:rPr lang="en-US" sz="1200" baseline="0" dirty="0" smtClean="0"/>
                        <a:t>              </a:t>
                      </a:r>
                      <a:r>
                        <a:rPr lang="en-US" sz="1200" baseline="0" dirty="0" err="1" smtClean="0"/>
                        <a:t>C</a:t>
                      </a:r>
                      <a:r>
                        <a:rPr lang="en-US" sz="1200" dirty="0" smtClean="0"/>
                        <a:t/>
                      </a:r>
                      <a:br>
                        <a:rPr lang="en-US" sz="1200" dirty="0" smtClean="0"/>
                      </a:br>
                      <a:r>
                        <a:rPr lang="en-US" sz="1200" dirty="0" err="1" smtClean="0"/>
                        <a:t>C</a:t>
                      </a:r>
                      <a:r>
                        <a:rPr lang="en-US" sz="1200" baseline="0" dirty="0" smtClean="0"/>
                        <a:t>              </a:t>
                      </a:r>
                      <a:r>
                        <a:rPr lang="en-US" sz="1200" baseline="0" dirty="0" err="1" smtClean="0"/>
                        <a:t>C</a:t>
                      </a:r>
                      <a:endParaRPr lang="en-US" sz="1200" dirty="0"/>
                    </a:p>
                  </a:txBody>
                  <a:tcPr/>
                </a:tc>
              </a:tr>
              <a:tr h="929640">
                <a:tc>
                  <a:txBody>
                    <a:bodyPr/>
                    <a:lstStyle/>
                    <a:p>
                      <a:r>
                        <a:rPr lang="en-US" sz="1200" dirty="0" smtClean="0"/>
                        <a:t>F               </a:t>
                      </a:r>
                      <a:r>
                        <a:rPr lang="en-US" sz="1200" dirty="0" err="1" smtClean="0"/>
                        <a:t>F</a:t>
                      </a:r>
                      <a:r>
                        <a:rPr lang="en-US" sz="1200" dirty="0" smtClean="0"/>
                        <a:t/>
                      </a:r>
                      <a:br>
                        <a:rPr lang="en-US" sz="1200" dirty="0" smtClean="0"/>
                      </a:br>
                      <a:r>
                        <a:rPr lang="en-US" sz="1200" dirty="0" err="1" smtClean="0"/>
                        <a:t>F</a:t>
                      </a:r>
                      <a:r>
                        <a:rPr lang="en-US" sz="1200" dirty="0" smtClean="0"/>
                        <a:t>               </a:t>
                      </a:r>
                      <a:r>
                        <a:rPr lang="en-US" sz="1200" dirty="0" err="1" smtClean="0"/>
                        <a:t>F</a:t>
                      </a:r>
                      <a:endParaRPr lang="en-US" sz="1200" dirty="0" smtClean="0"/>
                    </a:p>
                    <a:p>
                      <a:r>
                        <a:rPr lang="en-US" sz="1200" dirty="0" smtClean="0"/>
                        <a:t>F               </a:t>
                      </a:r>
                      <a:r>
                        <a:rPr lang="en-US" sz="1200" dirty="0" err="1" smtClean="0"/>
                        <a:t>F</a:t>
                      </a:r>
                      <a:endParaRPr lang="en-US" sz="1200" dirty="0" smtClean="0"/>
                    </a:p>
                    <a:p>
                      <a:r>
                        <a:rPr lang="en-US" sz="1200" dirty="0" smtClean="0"/>
                        <a:t>F               </a:t>
                      </a:r>
                      <a:r>
                        <a:rPr lang="en-US" sz="1200" dirty="0" err="1" smtClean="0"/>
                        <a:t>F</a:t>
                      </a:r>
                      <a:endParaRPr lang="en-US" sz="1200" dirty="0"/>
                    </a:p>
                  </a:txBody>
                  <a:tcPr/>
                </a:tc>
              </a:tr>
              <a:tr h="929640">
                <a:tc>
                  <a:txBody>
                    <a:bodyPr/>
                    <a:lstStyle/>
                    <a:p>
                      <a:r>
                        <a:rPr lang="en-US" sz="1200" dirty="0" smtClean="0"/>
                        <a:t>Y               </a:t>
                      </a:r>
                      <a:r>
                        <a:rPr lang="en-US" sz="1200" dirty="0" err="1" smtClean="0"/>
                        <a:t>Y</a:t>
                      </a:r>
                      <a:endParaRPr lang="en-US" sz="1200" dirty="0" smtClean="0"/>
                    </a:p>
                    <a:p>
                      <a:r>
                        <a:rPr lang="en-US" sz="1200" dirty="0" smtClean="0"/>
                        <a:t>Y               </a:t>
                      </a:r>
                      <a:r>
                        <a:rPr lang="en-US" sz="1200" dirty="0" err="1" smtClean="0"/>
                        <a:t>Y</a:t>
                      </a:r>
                      <a:endParaRPr lang="en-US" sz="1200" dirty="0" smtClean="0"/>
                    </a:p>
                    <a:p>
                      <a:r>
                        <a:rPr lang="en-US" sz="1200" dirty="0" smtClean="0"/>
                        <a:t>Y               </a:t>
                      </a:r>
                      <a:r>
                        <a:rPr lang="en-US" sz="1200" dirty="0" err="1" smtClean="0"/>
                        <a:t>Y</a:t>
                      </a:r>
                      <a:endParaRPr lang="en-US" sz="1200" dirty="0" smtClean="0"/>
                    </a:p>
                    <a:p>
                      <a:r>
                        <a:rPr lang="en-US" sz="1200" dirty="0" smtClean="0"/>
                        <a:t>Y               </a:t>
                      </a:r>
                      <a:r>
                        <a:rPr lang="en-US" sz="1200" dirty="0" err="1" smtClean="0"/>
                        <a:t>Y</a:t>
                      </a:r>
                      <a:endParaRPr lang="en-US" sz="1200" dirty="0" smtClean="0"/>
                    </a:p>
                  </a:txBody>
                  <a:tcPr/>
                </a:tc>
              </a:tr>
            </a:tbl>
          </a:graphicData>
        </a:graphic>
      </p:graphicFrame>
      <p:graphicFrame>
        <p:nvGraphicFramePr>
          <p:cNvPr id="11" name="Content Placeholder 5"/>
          <p:cNvGraphicFramePr>
            <a:graphicFrameLocks/>
          </p:cNvGraphicFramePr>
          <p:nvPr/>
        </p:nvGraphicFramePr>
        <p:xfrm>
          <a:off x="3200400" y="1600200"/>
          <a:ext cx="1371600" cy="2240280"/>
        </p:xfrm>
        <a:graphic>
          <a:graphicData uri="http://schemas.openxmlformats.org/drawingml/2006/table">
            <a:tbl>
              <a:tblPr firstRow="1" bandRow="1">
                <a:tableStyleId>{5C22544A-7EE6-4342-B048-85BDC9FD1C3A}</a:tableStyleId>
              </a:tblPr>
              <a:tblGrid>
                <a:gridCol w="1371600"/>
              </a:tblGrid>
              <a:tr h="381000">
                <a:tc>
                  <a:txBody>
                    <a:bodyPr/>
                    <a:lstStyle/>
                    <a:p>
                      <a:r>
                        <a:rPr lang="en-US" sz="1200" dirty="0" smtClean="0"/>
                        <a:t>T1 Dedicated Area</a:t>
                      </a:r>
                      <a:endParaRPr lang="en-US" sz="1200" dirty="0"/>
                    </a:p>
                  </a:txBody>
                  <a:tcPr/>
                </a:tc>
              </a:tr>
              <a:tr h="9296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Z</a:t>
                      </a:r>
                      <a:r>
                        <a:rPr lang="en-US" sz="1200" baseline="0" dirty="0" smtClean="0"/>
                        <a:t> </a:t>
                      </a:r>
                      <a:r>
                        <a:rPr lang="en-US" sz="1200" dirty="0" smtClean="0"/>
                        <a:t>             </a:t>
                      </a:r>
                      <a:r>
                        <a:rPr lang="en-US" sz="1200" dirty="0" err="1" smtClean="0"/>
                        <a:t>Z</a:t>
                      </a:r>
                      <a:r>
                        <a:rPr lang="en-US" sz="1200" dirty="0" smtClean="0"/>
                        <a:t/>
                      </a:r>
                      <a:br>
                        <a:rPr lang="en-US" sz="1200" dirty="0" smtClean="0"/>
                      </a:br>
                      <a:r>
                        <a:rPr lang="en-US" sz="1200" dirty="0" err="1" smtClean="0"/>
                        <a:t>Z</a:t>
                      </a:r>
                      <a:r>
                        <a:rPr lang="en-US" sz="1200" baseline="0" dirty="0" smtClean="0"/>
                        <a:t> </a:t>
                      </a:r>
                      <a:r>
                        <a:rPr lang="en-US" sz="1200" dirty="0" smtClean="0"/>
                        <a:t>             </a:t>
                      </a:r>
                      <a:r>
                        <a:rPr lang="en-US" sz="1200" dirty="0" err="1" smtClean="0"/>
                        <a:t>Z</a:t>
                      </a:r>
                      <a:r>
                        <a:rPr lang="en-US" sz="1200" dirty="0" smtClean="0"/>
                        <a:t/>
                      </a:r>
                      <a:br>
                        <a:rPr lang="en-US" sz="1200" dirty="0" smtClean="0"/>
                      </a:br>
                      <a:r>
                        <a:rPr lang="en-US" sz="1200" dirty="0" err="1" smtClean="0"/>
                        <a:t>Z</a:t>
                      </a:r>
                      <a:r>
                        <a:rPr lang="en-US" sz="1200" baseline="0" dirty="0" smtClean="0"/>
                        <a:t> </a:t>
                      </a:r>
                      <a:r>
                        <a:rPr lang="en-US" sz="1200" dirty="0" smtClean="0"/>
                        <a:t>             </a:t>
                      </a:r>
                      <a:r>
                        <a:rPr lang="en-US" sz="1200" dirty="0" err="1" smtClean="0"/>
                        <a:t>Z</a:t>
                      </a:r>
                      <a:r>
                        <a:rPr lang="en-US" sz="1200" dirty="0" smtClean="0"/>
                        <a:t/>
                      </a:r>
                      <a:br>
                        <a:rPr lang="en-US" sz="1200" dirty="0" smtClean="0"/>
                      </a:br>
                      <a:r>
                        <a:rPr lang="en-US" sz="1200" dirty="0" err="1" smtClean="0"/>
                        <a:t>Z</a:t>
                      </a:r>
                      <a:r>
                        <a:rPr lang="en-US" sz="1200" baseline="0" dirty="0" smtClean="0"/>
                        <a:t> </a:t>
                      </a:r>
                      <a:r>
                        <a:rPr lang="en-US" sz="1200" dirty="0" smtClean="0"/>
                        <a:t>             </a:t>
                      </a:r>
                      <a:r>
                        <a:rPr lang="en-US" sz="1200" dirty="0" err="1" smtClean="0"/>
                        <a:t>Z</a:t>
                      </a:r>
                      <a:endParaRPr lang="en-US" sz="1200" dirty="0"/>
                    </a:p>
                  </a:txBody>
                  <a:tcPr/>
                </a:tc>
              </a:tr>
              <a:tr h="929640">
                <a:tc>
                  <a:txBody>
                    <a:bodyPr/>
                    <a:lstStyle/>
                    <a:p>
                      <a:r>
                        <a:rPr lang="en-US" sz="1200" dirty="0" smtClean="0"/>
                        <a:t>Z              </a:t>
                      </a:r>
                      <a:r>
                        <a:rPr lang="en-US" sz="1200" dirty="0" err="1" smtClean="0"/>
                        <a:t>Z</a:t>
                      </a:r>
                      <a:endParaRPr lang="en-US" sz="1200" dirty="0" smtClean="0"/>
                    </a:p>
                    <a:p>
                      <a:r>
                        <a:rPr lang="en-US" sz="1200" dirty="0" smtClean="0"/>
                        <a:t>Z              </a:t>
                      </a:r>
                      <a:r>
                        <a:rPr lang="en-US" sz="1200" dirty="0" err="1" smtClean="0"/>
                        <a:t>Z</a:t>
                      </a:r>
                      <a:endParaRPr lang="en-US" sz="1200" dirty="0" smtClean="0"/>
                    </a:p>
                    <a:p>
                      <a:r>
                        <a:rPr lang="en-US" sz="1200" dirty="0" smtClean="0"/>
                        <a:t>Z              </a:t>
                      </a:r>
                      <a:r>
                        <a:rPr lang="en-US" sz="1200" dirty="0" err="1" smtClean="0"/>
                        <a:t>Z</a:t>
                      </a:r>
                      <a:endParaRPr lang="en-US" sz="1200" dirty="0" smtClean="0"/>
                    </a:p>
                    <a:p>
                      <a:r>
                        <a:rPr lang="en-US" sz="1200" dirty="0" smtClean="0"/>
                        <a:t>Z              </a:t>
                      </a:r>
                      <a:r>
                        <a:rPr lang="en-US" sz="1200" dirty="0" err="1" smtClean="0"/>
                        <a:t>Z</a:t>
                      </a:r>
                      <a:endParaRPr lang="en-US" sz="1200" dirty="0" smtClean="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2000" fill="hold"/>
                                        <p:tgtEl>
                                          <p:spTgt spid="11"/>
                                        </p:tgtEl>
                                        <p:attrNameLst>
                                          <p:attrName>ppt_x</p:attrName>
                                        </p:attrNameLst>
                                      </p:cBhvr>
                                      <p:tavLst>
                                        <p:tav tm="0">
                                          <p:val>
                                            <p:strVal val="#ppt_x"/>
                                          </p:val>
                                        </p:tav>
                                        <p:tav tm="100000">
                                          <p:val>
                                            <p:strVal val="#ppt_x"/>
                                          </p:val>
                                        </p:tav>
                                      </p:tavLst>
                                    </p:anim>
                                    <p:anim calcmode="lin" valueType="num">
                                      <p:cBhvr additive="base">
                                        <p:cTn id="26" dur="20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Always</a:t>
            </a:r>
            <a:r>
              <a:rPr lang="en-US" dirty="0" smtClean="0"/>
              <a:t> Use Type 2 Storage Areas</a:t>
            </a:r>
            <a:endParaRPr lang="en-US" sz="2700" dirty="0"/>
          </a:p>
        </p:txBody>
      </p:sp>
      <p:sp>
        <p:nvSpPr>
          <p:cNvPr id="3" name="Content Placeholder 2"/>
          <p:cNvSpPr>
            <a:spLocks noGrp="1"/>
          </p:cNvSpPr>
          <p:nvPr>
            <p:ph idx="1"/>
          </p:nvPr>
        </p:nvSpPr>
        <p:spPr>
          <a:xfrm>
            <a:off x="457200" y="1600200"/>
            <a:ext cx="8382000" cy="4800600"/>
          </a:xfrm>
        </p:spPr>
        <p:txBody>
          <a:bodyPr>
            <a:normAutofit/>
          </a:bodyPr>
          <a:lstStyle/>
          <a:p>
            <a:r>
              <a:rPr lang="en-US" dirty="0" smtClean="0"/>
              <a:t>Type 2 Storage Areas are the foundation for all advanced features of the </a:t>
            </a:r>
            <a:r>
              <a:rPr lang="en-US" dirty="0" err="1" smtClean="0"/>
              <a:t>OpenEdge</a:t>
            </a:r>
            <a:r>
              <a:rPr lang="en-US" dirty="0" smtClean="0"/>
              <a:t> database.</a:t>
            </a:r>
          </a:p>
          <a:p>
            <a:pPr lvl="1"/>
            <a:r>
              <a:rPr lang="en-US" sz="2400" dirty="0" smtClean="0"/>
              <a:t>New features will almost always require that Type 2 areas be in use in order to be leveraged.</a:t>
            </a:r>
            <a:r>
              <a:rPr lang="en-US" sz="2600" dirty="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BAppraise Master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DBAppraise Master Template</Template>
  <TotalTime>4646</TotalTime>
  <Words>2863</Words>
  <Application>Microsoft Office PowerPoint</Application>
  <PresentationFormat>On-screen Show (4:3)</PresentationFormat>
  <Paragraphs>541</Paragraphs>
  <Slides>30</Slides>
  <Notes>26</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DBAppraise Master Template</vt:lpstr>
      <vt:lpstr>Storage Optimization Strategies</vt:lpstr>
      <vt:lpstr>A Few Words About The Speaker</vt:lpstr>
      <vt:lpstr>What do we mean by “Storage Optimization”?</vt:lpstr>
      <vt:lpstr>We will NOT be Talking About:</vt:lpstr>
      <vt:lpstr>The Pillars of OpenEdge Storage Optimization</vt:lpstr>
      <vt:lpstr>Slide 6</vt:lpstr>
      <vt:lpstr>Always Use Type 2 Storage Areas</vt:lpstr>
      <vt:lpstr>Mixed vs Homogenous Blocks</vt:lpstr>
      <vt:lpstr>Always Use Type 2 Storage Areas</vt:lpstr>
      <vt:lpstr>Sneak Peek!</vt:lpstr>
      <vt:lpstr>Only Read What You Need</vt:lpstr>
      <vt:lpstr>Type 2 Areas are not just…</vt:lpstr>
      <vt:lpstr>Use Many (Type 2) Storage Areas</vt:lpstr>
      <vt:lpstr>Finding Active Tables</vt:lpstr>
      <vt:lpstr>       Shameless Plug</vt:lpstr>
      <vt:lpstr>Use the Largest DB Block Size</vt:lpstr>
      <vt:lpstr>Set Rows Per Block Optimally</vt:lpstr>
      <vt:lpstr>Set Rows Per Block Optimally</vt:lpstr>
      <vt:lpstr>Set Rows Per Block Optimally</vt:lpstr>
      <vt:lpstr>Create and Toss Limits</vt:lpstr>
      <vt:lpstr>Create and Toss Limits</vt:lpstr>
      <vt:lpstr>Set Cluster Size Optimally</vt:lpstr>
      <vt:lpstr>Set Cluster Size Optimally</vt:lpstr>
      <vt:lpstr>Avoid IO, But If You Must…</vt:lpstr>
      <vt:lpstr>Make Every IO Op Count</vt:lpstr>
      <vt:lpstr>Perform IO in the Optimal Order</vt:lpstr>
      <vt:lpstr>Case Study</vt:lpstr>
      <vt:lpstr>Conclusion</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Progress OpenEdge DBA Worst Practices</dc:title>
  <dc:creator>Tom Bascom</dc:creator>
  <cp:lastModifiedBy>Tom Bascom</cp:lastModifiedBy>
  <cp:revision>164</cp:revision>
  <dcterms:created xsi:type="dcterms:W3CDTF">2009-05-28T13:01:27Z</dcterms:created>
  <dcterms:modified xsi:type="dcterms:W3CDTF">2009-11-17T12:55:22Z</dcterms:modified>
</cp:coreProperties>
</file>